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715" r:id="rId2"/>
    <p:sldId id="717" r:id="rId3"/>
    <p:sldId id="713" r:id="rId4"/>
    <p:sldId id="718" r:id="rId5"/>
    <p:sldId id="719" r:id="rId6"/>
    <p:sldId id="720" r:id="rId7"/>
    <p:sldId id="721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02" userDrawn="1">
          <p15:clr>
            <a:srgbClr val="A4A3A4"/>
          </p15:clr>
        </p15:guide>
        <p15:guide id="2" pos="746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Maximiliano Morales Perez" initials="JMMP" lastIdx="1" clrIdx="0">
    <p:extLst>
      <p:ext uri="{19B8F6BF-5375-455C-9EA6-DF929625EA0E}">
        <p15:presenceInfo xmlns:p15="http://schemas.microsoft.com/office/powerpoint/2012/main" userId="S-1-5-21-1659051872-1630789120-3043558151-203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8262"/>
    <a:srgbClr val="DDDDDD"/>
    <a:srgbClr val="C0C0C0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0" autoAdjust="0"/>
    <p:restoredTop sz="92741" autoAdjust="0"/>
  </p:normalViewPr>
  <p:slideViewPr>
    <p:cSldViewPr snapToGrid="0" showGuides="1">
      <p:cViewPr varScale="1">
        <p:scale>
          <a:sx n="103" d="100"/>
          <a:sy n="103" d="100"/>
        </p:scale>
        <p:origin x="810" y="114"/>
      </p:cViewPr>
      <p:guideLst>
        <p:guide orient="horz" pos="1502"/>
        <p:guide pos="74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DF93B-60C1-4647-AAAD-3794B5AFAD04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D537E-2710-4324-A107-6570BC8A2C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5928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749BA-43D4-CD43-98E3-FD2D14A194B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541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8B3D8-4195-444C-B151-2EB7E5BED2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46F3FC-9155-4C43-8F05-7BD29E00F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8D85D6-9B7F-4F97-83DA-679D1921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959AE3-CE71-4F34-8C9B-D73B64673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4FBE2F-ADF2-4C06-8B95-7CE669A00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30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BF27DA-0340-4F3F-8BFD-E4D0611D0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FFB193-2F5F-4638-BBF6-86A90B1ED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900E1F-CA62-41D5-B61C-D1C3E4EB1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D2DD70-717A-42BD-8DD0-BE8FB894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CC68A7-E94B-442A-AE7C-B41065C8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628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C4F22E-CE6D-4CAC-8DA4-37B9842F4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58018E-593C-4F8A-80C6-DE597438A8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C72D07-552A-4A2A-9C3E-04DFDC934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640BDF-DBA4-41C5-8C68-D6B61BAD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B5D9DA-4853-473E-AAEA-02BBBD662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239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95EE2-C191-4753-8FC8-AA4FE4001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DB456D-8203-4400-B24B-8376F225C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024A14-CCF0-4107-987C-4B368D848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0E2733-0F42-4321-8D62-13CB2571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7BC4D9-49F2-4F34-B54A-3978233EA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71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011508-FA6C-4A97-B458-67E6A936F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415447-A9FD-441D-8A8C-3EC177291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569653-9553-4591-82F9-544ABD414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72F09A-B5CD-4879-822A-B3BE71F1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73DDFA-F565-47B2-B044-6A2E71E9E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3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827766-0096-4668-850D-6F8509A9F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1CA0C3-BBFD-4357-A116-A60B6D2D2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9D8BDF-BB79-4B7C-B9B0-4CCA9DFEE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2D3AEA7-E3CB-43FA-9D7F-437248341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D666EF-A5C7-4F16-89FF-AF2A257D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409B0D-9D2E-461C-A6B8-96A8B045D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724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DA815-9CB5-49C9-980A-BC448D8CB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0BCE4E-12D3-413F-83FC-9142A3F48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3768DF-A922-4204-A88E-88D9B8272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54B5860-3958-4182-A31B-5A3B4CA6C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4221789-D311-4A25-B9C3-BC29EEF9EC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3F501F6-D814-423A-9E66-BBDD0E419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956667-62D2-4C0B-BD44-F49EFB99C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8FA26D-756F-4472-9484-5C2DCAA2B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482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22BED-A746-49F6-AC63-5D41A7EEA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A0B85C-C92A-4403-8B32-488F45C43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2B59A1-DE91-4B6A-B16F-6208C0046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58C1F3-20C1-4C24-8A5F-00EA8884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547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08A94D9-EBD7-4C70-9325-552CB56C9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A0C6A05-975A-456D-9D62-5D524084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C968683-9021-4D17-9576-D27A889A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675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6963F-635E-45E3-A278-33020E1E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0DA119-46E4-4961-BE2A-DB43ECEDF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15B0BD-0D6B-47AE-9FC2-47556D4F8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79CD3C-57A3-469E-8D54-ACD5845D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56E83D-0CE6-4329-A1FD-86C14BB0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A2871A-F9CE-4147-B473-DA476B2F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659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1E448-A3AD-474D-865F-4B28035F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484E05C-FDC9-4D66-A620-36A7924B4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66C1DB-A688-49A8-8AD7-81DC0E504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956943-AFAE-415C-8381-35DE1181B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F2B97B-5AA1-42DD-9454-38B129320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27DF50-622D-4A6A-B588-A8C52DF2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4725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E119FA-F55B-4878-A372-54B1A297A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C662A51-39E1-4F90-961D-D0BB9D84B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E16A56-B728-4C66-A811-F0492870C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F50A4-9269-4F2C-ABE2-864D355A5796}" type="datetimeFigureOut">
              <a:rPr lang="es-MX" smtClean="0"/>
              <a:t>20/09/2018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02E849-278C-4141-9442-A9D207943C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EA456-01C0-4FA0-851B-3396D5BD3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A4A53-3D70-438A-827D-C67F7DBDF7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150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26" Type="http://schemas.openxmlformats.org/officeDocument/2006/relationships/image" Target="../media/image24.jpeg"/><Relationship Id="rId3" Type="http://schemas.openxmlformats.org/officeDocument/2006/relationships/image" Target="../media/image2.png"/><Relationship Id="rId21" Type="http://schemas.openxmlformats.org/officeDocument/2006/relationships/image" Target="../media/image19.gif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5" Type="http://schemas.openxmlformats.org/officeDocument/2006/relationships/image" Target="../media/image23.jpeg"/><Relationship Id="rId2" Type="http://schemas.openxmlformats.org/officeDocument/2006/relationships/image" Target="../media/image1.jpe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24" Type="http://schemas.openxmlformats.org/officeDocument/2006/relationships/image" Target="../media/image22.jpeg"/><Relationship Id="rId5" Type="http://schemas.openxmlformats.org/officeDocument/2006/relationships/image" Target="../media/image4.pn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28" Type="http://schemas.openxmlformats.org/officeDocument/2006/relationships/image" Target="../media/image26.png"/><Relationship Id="rId10" Type="http://schemas.openxmlformats.org/officeDocument/2006/relationships/hyperlink" Target="http://www.fiecov.com/images/web/noticia849_8740.jpg" TargetMode="External"/><Relationship Id="rId19" Type="http://schemas.openxmlformats.org/officeDocument/2006/relationships/image" Target="../media/image17.jpeg"/><Relationship Id="rId31" Type="http://schemas.openxmlformats.org/officeDocument/2006/relationships/image" Target="../media/image2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2.jpeg"/><Relationship Id="rId22" Type="http://schemas.openxmlformats.org/officeDocument/2006/relationships/image" Target="../media/image20.jp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4"/>
          <p:cNvSpPr txBox="1"/>
          <p:nvPr/>
        </p:nvSpPr>
        <p:spPr>
          <a:xfrm>
            <a:off x="7440062" y="729432"/>
            <a:ext cx="4165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prstClr val="black"/>
                </a:solidFill>
              </a:rPr>
              <a:t>Ciudad de México</a:t>
            </a:r>
            <a:r>
              <a:rPr lang="en-US" dirty="0" smtClean="0">
                <a:solidFill>
                  <a:srgbClr val="FF0000"/>
                </a:solidFill>
              </a:rPr>
              <a:t>|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Septiembre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21, </a:t>
            </a:r>
            <a:r>
              <a:rPr lang="en-US" dirty="0" smtClean="0">
                <a:solidFill>
                  <a:prstClr val="black"/>
                </a:solidFill>
              </a:rPr>
              <a:t>2018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83585" y="1664789"/>
            <a:ext cx="10224833" cy="3528422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 dirty="0" err="1" smtClean="0">
                <a:latin typeface="+mn-lt"/>
              </a:rPr>
              <a:t>Optimización</a:t>
            </a:r>
            <a:r>
              <a:rPr lang="en-US" sz="4800" b="1" dirty="0" smtClean="0">
                <a:latin typeface="+mn-lt"/>
              </a:rPr>
              <a:t> de la </a:t>
            </a:r>
            <a:r>
              <a:rPr lang="en-US" sz="4800" b="1" dirty="0" err="1" smtClean="0">
                <a:latin typeface="+mn-lt"/>
              </a:rPr>
              <a:t>industria</a:t>
            </a:r>
            <a:r>
              <a:rPr lang="en-US" sz="4800" b="1" dirty="0" smtClean="0">
                <a:latin typeface="+mn-lt"/>
              </a:rPr>
              <a:t> </a:t>
            </a:r>
            <a:r>
              <a:rPr lang="en-US" sz="4800" b="1" dirty="0" err="1" smtClean="0">
                <a:latin typeface="+mn-lt"/>
              </a:rPr>
              <a:t>eléctrica</a:t>
            </a:r>
            <a:r>
              <a:rPr lang="en-US" sz="5400" b="1" dirty="0">
                <a:latin typeface="+mn-lt"/>
              </a:rPr>
              <a:t/>
            </a:r>
            <a:br>
              <a:rPr lang="en-US" sz="5400" b="1" dirty="0">
                <a:latin typeface="+mn-lt"/>
              </a:rPr>
            </a:br>
            <a:endParaRPr lang="es-MX" sz="3200" b="1" dirty="0">
              <a:latin typeface="+mn-lt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504498" y="5569364"/>
            <a:ext cx="4495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/>
              <a:t>Mesa </a:t>
            </a:r>
            <a:r>
              <a:rPr lang="es-MX" b="1" dirty="0"/>
              <a:t>para </a:t>
            </a:r>
            <a:r>
              <a:rPr lang="es-MX" b="1" dirty="0" smtClean="0"/>
              <a:t>la Evaluación </a:t>
            </a:r>
            <a:r>
              <a:rPr lang="es-MX" b="1" dirty="0"/>
              <a:t>1589-DE </a:t>
            </a:r>
            <a:r>
              <a:rPr lang="es-MX" b="1" dirty="0" smtClean="0"/>
              <a:t>Electricidad</a:t>
            </a:r>
          </a:p>
          <a:p>
            <a:r>
              <a:rPr lang="es-MX" b="1" dirty="0" smtClean="0"/>
              <a:t>Auditoría Superior de la Federación</a:t>
            </a:r>
            <a:endParaRPr lang="en-US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3689299" cy="1166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3853543" y="180220"/>
            <a:ext cx="8109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Reforma energética en el sector eléctrico</a:t>
            </a:r>
          </a:p>
        </p:txBody>
      </p:sp>
      <p:graphicFrame>
        <p:nvGraphicFramePr>
          <p:cNvPr id="57" name="Tabla 56">
            <a:extLst>
              <a:ext uri="{FF2B5EF4-FFF2-40B4-BE49-F238E27FC236}">
                <a16:creationId xmlns:a16="http://schemas.microsoft.com/office/drawing/2014/main" id="{447F9DFE-9AFE-4A47-BDCF-0CF70982D01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39349" y="1167253"/>
          <a:ext cx="11617290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01">
                  <a:extLst>
                    <a:ext uri="{9D8B030D-6E8A-4147-A177-3AD203B41FA5}">
                      <a16:colId xmlns:a16="http://schemas.microsoft.com/office/drawing/2014/main" val="1116218657"/>
                    </a:ext>
                  </a:extLst>
                </a:gridCol>
                <a:gridCol w="8598289">
                  <a:extLst>
                    <a:ext uri="{9D8B030D-6E8A-4147-A177-3AD203B41FA5}">
                      <a16:colId xmlns:a16="http://schemas.microsoft.com/office/drawing/2014/main" val="2066414415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>
                          <a:solidFill>
                            <a:schemeClr val="bg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Arts.</a:t>
                      </a:r>
                      <a:r>
                        <a:rPr lang="es-MX" sz="1600" baseline="0" dirty="0">
                          <a:solidFill>
                            <a:schemeClr val="bg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 27 y 28</a:t>
                      </a:r>
                      <a:r>
                        <a:rPr lang="es-MX" sz="1600" dirty="0">
                          <a:solidFill>
                            <a:schemeClr val="bg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 CPEUM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826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Se</a:t>
                      </a:r>
                      <a:r>
                        <a:rPr lang="es-MX" sz="1600" b="1" baseline="0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 reservan al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 Estado los servicios públicos de transmisión y distribución, así como la planeación y control del Sistema Eléctrico Nacional.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973975"/>
                  </a:ext>
                </a:extLst>
              </a:tr>
            </a:tbl>
          </a:graphicData>
        </a:graphic>
      </p:graphicFrame>
      <p:sp>
        <p:nvSpPr>
          <p:cNvPr id="58" name="8 Rectángulo">
            <a:extLst>
              <a:ext uri="{FF2B5EF4-FFF2-40B4-BE49-F238E27FC236}">
                <a16:creationId xmlns:a16="http://schemas.microsoft.com/office/drawing/2014/main" id="{5107FFFC-1A35-416F-9B59-F22120770ECC}"/>
              </a:ext>
            </a:extLst>
          </p:cNvPr>
          <p:cNvSpPr/>
          <p:nvPr/>
        </p:nvSpPr>
        <p:spPr>
          <a:xfrm>
            <a:off x="118162" y="2217443"/>
            <a:ext cx="11521279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85725" lvl="2" algn="just">
              <a:spcAft>
                <a:spcPts val="600"/>
              </a:spcAft>
              <a:buClr>
                <a:srgbClr val="C10435"/>
              </a:buClr>
              <a:buSzPct val="120000"/>
              <a:defRPr/>
            </a:pPr>
            <a:r>
              <a:rPr lang="es-MX" sz="20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La Reforma Eléctrica tiene como objetivos:</a:t>
            </a:r>
          </a:p>
        </p:txBody>
      </p:sp>
      <p:sp>
        <p:nvSpPr>
          <p:cNvPr id="59" name="14 CuadroTexto">
            <a:extLst>
              <a:ext uri="{FF2B5EF4-FFF2-40B4-BE49-F238E27FC236}">
                <a16:creationId xmlns:a16="http://schemas.microsoft.com/office/drawing/2014/main" id="{C7D6F32E-94ED-4E94-8AB3-6F48C883F428}"/>
              </a:ext>
            </a:extLst>
          </p:cNvPr>
          <p:cNvSpPr txBox="1"/>
          <p:nvPr/>
        </p:nvSpPr>
        <p:spPr>
          <a:xfrm>
            <a:off x="239346" y="2699671"/>
            <a:ext cx="1161676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Fortalecer a la CFE</a:t>
            </a:r>
          </a:p>
          <a:p>
            <a:pPr marL="742950" lvl="1" indent="-28575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Reducir las tarifas</a:t>
            </a:r>
          </a:p>
          <a:p>
            <a:pPr marL="742950" lvl="1" indent="-28575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Incentivar la inversión</a:t>
            </a:r>
          </a:p>
          <a:p>
            <a:pPr marL="742950" lvl="1" indent="-28575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Transición hacia las Energías Limpias (Metas Nacionales, Subastas Eléctricas)</a:t>
            </a:r>
          </a:p>
          <a:p>
            <a:pPr marL="742950" lvl="1" indent="-28575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s-MX" sz="20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Alcanzar el acceso universal a la energía eléctrica (FSUE)</a:t>
            </a:r>
          </a:p>
        </p:txBody>
      </p:sp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32DA31F3-BC77-45FC-8A7A-30BE59A4F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456257"/>
              </p:ext>
            </p:extLst>
          </p:nvPr>
        </p:nvGraphicFramePr>
        <p:xfrm>
          <a:off x="238823" y="5577544"/>
          <a:ext cx="11617290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001">
                  <a:extLst>
                    <a:ext uri="{9D8B030D-6E8A-4147-A177-3AD203B41FA5}">
                      <a16:colId xmlns:a16="http://schemas.microsoft.com/office/drawing/2014/main" val="1116218657"/>
                    </a:ext>
                  </a:extLst>
                </a:gridCol>
                <a:gridCol w="8598289">
                  <a:extLst>
                    <a:ext uri="{9D8B030D-6E8A-4147-A177-3AD203B41FA5}">
                      <a16:colId xmlns:a16="http://schemas.microsoft.com/office/drawing/2014/main" val="2066414415"/>
                    </a:ext>
                  </a:extLst>
                </a:gridCol>
              </a:tblGrid>
              <a:tr h="975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dirty="0">
                          <a:solidFill>
                            <a:schemeClr val="bg1"/>
                          </a:solidFill>
                          <a:latin typeface="Soberana Sans" panose="02000000000000000000" pitchFamily="50" charset="0"/>
                          <a:ea typeface="Roboto Condensed" panose="020B0604020202020204" charset="0"/>
                          <a:cs typeface="Arial" panose="020B0604020202020204" pitchFamily="34" charset="0"/>
                        </a:rPr>
                        <a:t>Ley de la Industria Eléctrica (LIE)</a:t>
                      </a:r>
                    </a:p>
                  </a:txBody>
                  <a:tcPr marL="121920" marR="121920" marT="60960" marB="6096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8826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Crea el Mercado Eléctrico Mayorista (MEM)</a:t>
                      </a:r>
                      <a:r>
                        <a:rPr lang="es-MX" sz="1600" b="0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Abre la generación y la comercialización a la inversión privada.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MX" sz="1600" b="0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Confiere funciones a SENER y al CENACE, para 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asegurar </a:t>
                      </a:r>
                      <a:r>
                        <a:rPr lang="es-MX" sz="1600" b="1" dirty="0" smtClean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el acceso </a:t>
                      </a:r>
                      <a:r>
                        <a:rPr lang="es-MX" sz="1600" b="1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abierto</a:t>
                      </a:r>
                      <a:r>
                        <a:rPr lang="es-MX" sz="1600" b="0" dirty="0">
                          <a:solidFill>
                            <a:schemeClr val="tx1"/>
                          </a:solidFill>
                          <a:latin typeface="Soberana Sans" panose="02000000000000000000" pitchFamily="50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121920" marR="121920" marT="60960" marB="6096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62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973975"/>
                  </a:ext>
                </a:extLst>
              </a:tr>
            </a:tbl>
          </a:graphicData>
        </a:graphic>
      </p:graphicFrame>
      <p:sp>
        <p:nvSpPr>
          <p:cNvPr id="61" name="1 Marcador de número de diapositiva">
            <a:extLst>
              <a:ext uri="{FF2B5EF4-FFF2-40B4-BE49-F238E27FC236}">
                <a16:creationId xmlns:a16="http://schemas.microsoft.com/office/drawing/2014/main" id="{9F98216A-E9FD-48AF-AC77-28588B4B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34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6" name="6 CuadroTexto"/>
          <p:cNvSpPr txBox="1"/>
          <p:nvPr/>
        </p:nvSpPr>
        <p:spPr>
          <a:xfrm>
            <a:off x="4082143" y="180220"/>
            <a:ext cx="7881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Modelo </a:t>
            </a:r>
            <a:r>
              <a:rPr lang="es-MX" sz="2400" b="1" dirty="0" smtClean="0">
                <a:latin typeface="Soberana Titular" pitchFamily="50" charset="0"/>
              </a:rPr>
              <a:t>de </a:t>
            </a:r>
            <a:r>
              <a:rPr lang="es-MX" sz="2400" b="1" dirty="0">
                <a:latin typeface="Soberana Titular" pitchFamily="50" charset="0"/>
              </a:rPr>
              <a:t>Industria </a:t>
            </a:r>
            <a:r>
              <a:rPr lang="es-MX" sz="2400" b="1" dirty="0" smtClean="0">
                <a:latin typeface="Soberana Titular" pitchFamily="50" charset="0"/>
              </a:rPr>
              <a:t>Eléctrica </a:t>
            </a:r>
            <a:r>
              <a:rPr lang="es-MX" sz="2400" b="1" dirty="0" smtClean="0">
                <a:latin typeface="Soberana Titular" pitchFamily="50" charset="0"/>
              </a:rPr>
              <a:t>antes y con Reforma </a:t>
            </a:r>
            <a:r>
              <a:rPr lang="es-MX" sz="2400" b="1" dirty="0" smtClean="0">
                <a:latin typeface="Soberana Titular" pitchFamily="50" charset="0"/>
              </a:rPr>
              <a:t>Energética</a:t>
            </a:r>
            <a:endParaRPr lang="es-MX" sz="2400" b="1" dirty="0">
              <a:latin typeface="Soberana Titular" pitchFamily="50" charset="0"/>
            </a:endParaRPr>
          </a:p>
        </p:txBody>
      </p:sp>
      <p:sp>
        <p:nvSpPr>
          <p:cNvPr id="57" name="1 Marcador de número de diapositiva">
            <a:extLst>
              <a:ext uri="{FF2B5EF4-FFF2-40B4-BE49-F238E27FC236}">
                <a16:creationId xmlns:a16="http://schemas.microsoft.com/office/drawing/2014/main" id="{BC460998-D264-45CB-90B5-9908B0D8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883328" y="968888"/>
            <a:ext cx="6765618" cy="2431761"/>
            <a:chOff x="1849948" y="1244306"/>
            <a:chExt cx="8921344" cy="4936153"/>
          </a:xfrm>
        </p:grpSpPr>
        <p:pic>
          <p:nvPicPr>
            <p:cNvPr id="59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59473" y="1372804"/>
              <a:ext cx="620063" cy="62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0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0778" y="1553085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6691" y="2185722"/>
              <a:ext cx="620063" cy="624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6955" y="2400931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3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4017" y="3513761"/>
              <a:ext cx="676647" cy="68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4" name="Picture 6" descr="http://www.laeconomia.com.mx/wp-content/uploads/pemex7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7182" y="3655464"/>
              <a:ext cx="709988" cy="518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5" name="Picture 7" descr="http://www.smartpowergeneration.com/spg/assets/img/myth_icon_1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2646"/>
            <a:stretch>
              <a:fillRect/>
            </a:stretch>
          </p:blipFill>
          <p:spPr bwMode="auto">
            <a:xfrm>
              <a:off x="2966994" y="5298316"/>
              <a:ext cx="676647" cy="681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6" name="25 Grupo"/>
            <p:cNvGrpSpPr/>
            <p:nvPr/>
          </p:nvGrpSpPr>
          <p:grpSpPr>
            <a:xfrm>
              <a:off x="3804611" y="4776598"/>
              <a:ext cx="936104" cy="319938"/>
              <a:chOff x="4743448" y="2804148"/>
              <a:chExt cx="4114802" cy="1549039"/>
            </a:xfrm>
          </p:grpSpPr>
          <p:pic>
            <p:nvPicPr>
              <p:cNvPr id="114" name="Picture 8" descr="https://fundacion.walmartmexico.com.mx/images/LOGO%20FWM_AZ.jp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26" t="36094" r="1829" b="10926"/>
              <a:stretch/>
            </p:blipFill>
            <p:spPr bwMode="auto">
              <a:xfrm>
                <a:off x="4743449" y="2945259"/>
                <a:ext cx="4114801" cy="14079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5" name="27 Rectángulo"/>
              <p:cNvSpPr/>
              <p:nvPr/>
            </p:nvSpPr>
            <p:spPr>
              <a:xfrm>
                <a:off x="4743448" y="2804148"/>
                <a:ext cx="2996903" cy="3123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100" dirty="0"/>
              </a:p>
            </p:txBody>
          </p:sp>
        </p:grpSp>
        <p:pic>
          <p:nvPicPr>
            <p:cNvPr id="67" name="Picture 14" descr="http://ecume-montpellier.fr/images/MASS/logos/edf.JP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8132" y="4438536"/>
              <a:ext cx="900333" cy="3408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Picture 18" descr="Logo of Holcim-APASCO"/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425" b="38244"/>
            <a:stretch/>
          </p:blipFill>
          <p:spPr bwMode="auto">
            <a:xfrm>
              <a:off x="3716370" y="5757910"/>
              <a:ext cx="1265404" cy="269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Picture 20" descr="http://www.fiecov.com/images/web/noticia849_8741.jpg">
              <a:hlinkClick r:id="rId10"/>
            </p:cNvPr>
            <p:cNvPicPr>
              <a:picLocks noChangeAspect="1" noChangeArrowheads="1"/>
            </p:cNvPicPr>
            <p:nvPr/>
          </p:nvPicPr>
          <p:blipFill rotWithShape="1"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15204" r="-8764" b="14379"/>
            <a:stretch/>
          </p:blipFill>
          <p:spPr bwMode="auto">
            <a:xfrm>
              <a:off x="3737674" y="5272770"/>
              <a:ext cx="753289" cy="4877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22" descr="kimberly-clark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26445" y="5592612"/>
              <a:ext cx="608118" cy="587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1" name="Picture 23" descr="http://www.gomarbajio.com/images/hylsa.pn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5362" y="5344207"/>
              <a:ext cx="1296144" cy="374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2" name="33 Rectángulo"/>
            <p:cNvSpPr/>
            <p:nvPr/>
          </p:nvSpPr>
          <p:spPr>
            <a:xfrm>
              <a:off x="2784526" y="1276413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73" name="34 Rectángulo"/>
            <p:cNvSpPr/>
            <p:nvPr/>
          </p:nvSpPr>
          <p:spPr>
            <a:xfrm>
              <a:off x="2780334" y="2134451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74" name="35 Rectángulo"/>
            <p:cNvSpPr/>
            <p:nvPr/>
          </p:nvSpPr>
          <p:spPr>
            <a:xfrm>
              <a:off x="2784878" y="350761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75" name="36 Rectángulo"/>
            <p:cNvSpPr/>
            <p:nvPr/>
          </p:nvSpPr>
          <p:spPr>
            <a:xfrm>
              <a:off x="2784878" y="5265277"/>
              <a:ext cx="3168000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76" name="37 Rectángulo"/>
            <p:cNvSpPr/>
            <p:nvPr/>
          </p:nvSpPr>
          <p:spPr>
            <a:xfrm>
              <a:off x="2793262" y="436658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cxnSp>
          <p:nvCxnSpPr>
            <p:cNvPr id="77" name="38 Conector recto de flecha"/>
            <p:cNvCxnSpPr>
              <a:stCxn id="72" idx="3"/>
              <a:endCxn id="104" idx="1"/>
            </p:cNvCxnSpPr>
            <p:nvPr/>
          </p:nvCxnSpPr>
          <p:spPr>
            <a:xfrm>
              <a:off x="4872758" y="1672413"/>
              <a:ext cx="1146166" cy="505946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39 Conector recto de flecha"/>
            <p:cNvCxnSpPr>
              <a:stCxn id="73" idx="3"/>
            </p:cNvCxnSpPr>
            <p:nvPr/>
          </p:nvCxnSpPr>
          <p:spPr>
            <a:xfrm flipV="1">
              <a:off x="4868566" y="2164711"/>
              <a:ext cx="1150358" cy="365740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40 Conector recto de flecha"/>
            <p:cNvCxnSpPr>
              <a:stCxn id="74" idx="3"/>
              <a:endCxn id="93" idx="1"/>
            </p:cNvCxnSpPr>
            <p:nvPr/>
          </p:nvCxnSpPr>
          <p:spPr>
            <a:xfrm flipV="1">
              <a:off x="4873110" y="3894085"/>
              <a:ext cx="3801566" cy="9525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41 Conector recto de flecha"/>
            <p:cNvCxnSpPr>
              <a:stCxn id="75" idx="3"/>
              <a:endCxn id="98" idx="1"/>
            </p:cNvCxnSpPr>
            <p:nvPr/>
          </p:nvCxnSpPr>
          <p:spPr>
            <a:xfrm flipV="1">
              <a:off x="5952878" y="5339260"/>
              <a:ext cx="2721798" cy="322017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42 Conector recto de flecha"/>
            <p:cNvCxnSpPr>
              <a:stCxn id="75" idx="3"/>
              <a:endCxn id="99" idx="1"/>
            </p:cNvCxnSpPr>
            <p:nvPr/>
          </p:nvCxnSpPr>
          <p:spPr>
            <a:xfrm flipV="1">
              <a:off x="5952878" y="5657314"/>
              <a:ext cx="2721446" cy="3963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43 Conector recto de flecha"/>
            <p:cNvCxnSpPr>
              <a:stCxn id="75" idx="3"/>
              <a:endCxn id="94" idx="1"/>
            </p:cNvCxnSpPr>
            <p:nvPr/>
          </p:nvCxnSpPr>
          <p:spPr>
            <a:xfrm>
              <a:off x="5952878" y="5661277"/>
              <a:ext cx="2721798" cy="307573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44 Conector recto de flecha"/>
            <p:cNvCxnSpPr>
              <a:stCxn id="76" idx="3"/>
              <a:endCxn id="95" idx="1"/>
            </p:cNvCxnSpPr>
            <p:nvPr/>
          </p:nvCxnSpPr>
          <p:spPr>
            <a:xfrm>
              <a:off x="4881494" y="4762580"/>
              <a:ext cx="3801566" cy="0"/>
            </a:xfrm>
            <a:prstGeom prst="straightConnector1">
              <a:avLst/>
            </a:prstGeom>
            <a:ln w="28575"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4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62745" y="1543560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5" name="Picture 37" descr="https://encrypted-tbn1.gstatic.com/images?q=tbn:ANd9GcRdyxTtmZ6UJ8BhvOaeARtiM6e_hDqJOeYoMU5-UBLRV7S7RNzeE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1297" y="2391406"/>
              <a:ext cx="581265" cy="303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" name="Picture 6" descr="http://www.laeconomia.com.mx/wp-content/uploads/pemex7.j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8F8F8"/>
                </a:clrFrom>
                <a:clrTo>
                  <a:srgbClr val="F8F8F8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86980" y="3645939"/>
              <a:ext cx="709988" cy="518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7" name="48 Grupo"/>
            <p:cNvGrpSpPr/>
            <p:nvPr/>
          </p:nvGrpSpPr>
          <p:grpSpPr>
            <a:xfrm>
              <a:off x="9694409" y="4602743"/>
              <a:ext cx="936104" cy="319938"/>
              <a:chOff x="4743448" y="2804148"/>
              <a:chExt cx="4114802" cy="1549039"/>
            </a:xfrm>
          </p:grpSpPr>
          <p:pic>
            <p:nvPicPr>
              <p:cNvPr id="112" name="Picture 8" descr="https://fundacion.walmartmexico.com.mx/images/LOGO%20FWM_AZ.jpg"/>
              <p:cNvPicPr>
                <a:picLocks noChangeAspect="1"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626" t="36094" r="1829" b="10926"/>
              <a:stretch/>
            </p:blipFill>
            <p:spPr bwMode="auto">
              <a:xfrm>
                <a:off x="4743449" y="2945259"/>
                <a:ext cx="4114801" cy="14079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13" name="50 Rectángulo"/>
              <p:cNvSpPr/>
              <p:nvPr/>
            </p:nvSpPr>
            <p:spPr>
              <a:xfrm>
                <a:off x="4743448" y="2804148"/>
                <a:ext cx="2996903" cy="31238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sz="1100" dirty="0"/>
              </a:p>
            </p:txBody>
          </p:sp>
        </p:grpSp>
        <p:pic>
          <p:nvPicPr>
            <p:cNvPr id="88" name="Picture 18" descr="Logo of Holcim-APASCO"/>
            <p:cNvPicPr>
              <a:picLocks noChangeAspect="1" noChangeArrowheads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0425" b="38244"/>
            <a:stretch/>
          </p:blipFill>
          <p:spPr bwMode="auto">
            <a:xfrm>
              <a:off x="9547945" y="5853202"/>
              <a:ext cx="1152128" cy="245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9" name="Picture 22" descr="kimberly-clark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41809" y="5566023"/>
              <a:ext cx="247998" cy="2397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0" name="Picture 23" descr="http://www.gomarbajio.com/images/hylsa.png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51297" y="5266447"/>
              <a:ext cx="648072" cy="1872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1" name="54 Rectángulo"/>
            <p:cNvSpPr/>
            <p:nvPr/>
          </p:nvSpPr>
          <p:spPr>
            <a:xfrm>
              <a:off x="8678868" y="1266888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92" name="55 Rectángulo"/>
            <p:cNvSpPr/>
            <p:nvPr/>
          </p:nvSpPr>
          <p:spPr>
            <a:xfrm>
              <a:off x="8674676" y="2124926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93" name="56 Rectángulo"/>
            <p:cNvSpPr/>
            <p:nvPr/>
          </p:nvSpPr>
          <p:spPr>
            <a:xfrm>
              <a:off x="8674676" y="3498085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94" name="57 Rectángulo"/>
            <p:cNvSpPr/>
            <p:nvPr/>
          </p:nvSpPr>
          <p:spPr>
            <a:xfrm>
              <a:off x="8674676" y="5842850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95" name="58 Rectángulo"/>
            <p:cNvSpPr/>
            <p:nvPr/>
          </p:nvSpPr>
          <p:spPr>
            <a:xfrm>
              <a:off x="8683060" y="4366580"/>
              <a:ext cx="2088232" cy="79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cxnSp>
          <p:nvCxnSpPr>
            <p:cNvPr id="96" name="59 Conector recto de flecha"/>
            <p:cNvCxnSpPr>
              <a:endCxn id="92" idx="1"/>
            </p:cNvCxnSpPr>
            <p:nvPr/>
          </p:nvCxnSpPr>
          <p:spPr>
            <a:xfrm>
              <a:off x="7458924" y="2164711"/>
              <a:ext cx="1215752" cy="356215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60 Conector recto de flecha"/>
            <p:cNvCxnSpPr>
              <a:stCxn id="104" idx="3"/>
              <a:endCxn id="91" idx="1"/>
            </p:cNvCxnSpPr>
            <p:nvPr/>
          </p:nvCxnSpPr>
          <p:spPr>
            <a:xfrm flipV="1">
              <a:off x="7458924" y="1662888"/>
              <a:ext cx="1219944" cy="51547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61 Rectángulo"/>
            <p:cNvSpPr/>
            <p:nvPr/>
          </p:nvSpPr>
          <p:spPr>
            <a:xfrm>
              <a:off x="8674676" y="5213260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sp>
          <p:nvSpPr>
            <p:cNvPr id="99" name="62 Rectángulo"/>
            <p:cNvSpPr/>
            <p:nvPr/>
          </p:nvSpPr>
          <p:spPr>
            <a:xfrm>
              <a:off x="8674324" y="5531314"/>
              <a:ext cx="2088232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sz="1100" dirty="0"/>
            </a:p>
          </p:txBody>
        </p:sp>
        <p:pic>
          <p:nvPicPr>
            <p:cNvPr id="100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6440" y="3666713"/>
              <a:ext cx="49053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1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2741" y="5223393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90931" y="5566628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" name="Picture 19" descr="https://encrypted-tbn2.gstatic.com/images?q=tbn:ANd9GcRYBZASLTkoxmn0FVaGcnKQ4Ivcw_mi4tX433Z7hjuSZMtlGrkHkBzXJjtb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2266" y="5882356"/>
              <a:ext cx="201836" cy="188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" name="67 Rectángulo"/>
            <p:cNvSpPr/>
            <p:nvPr/>
          </p:nvSpPr>
          <p:spPr>
            <a:xfrm>
              <a:off x="6018924" y="1759778"/>
              <a:ext cx="1440000" cy="8371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Despacho</a:t>
              </a: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CFE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5" name="Picture 3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83" t="19894" r="6213" b="8708"/>
            <a:stretch>
              <a:fillRect/>
            </a:stretch>
          </p:blipFill>
          <p:spPr bwMode="auto">
            <a:xfrm>
              <a:off x="8856440" y="2308831"/>
              <a:ext cx="574675" cy="422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6" name="Picture 3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83" t="19894" r="6213" b="8708"/>
            <a:stretch>
              <a:fillRect/>
            </a:stretch>
          </p:blipFill>
          <p:spPr bwMode="auto">
            <a:xfrm>
              <a:off x="8848278" y="4594604"/>
              <a:ext cx="574675" cy="422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7" name="Picture 13" descr="C:\Users\hugo_garduno\AppData\Local\Microsoft\Windows\Temporary Internet Files\Content.IE5\L2JP8SHU\MC900433839[1].png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48278" y="1358862"/>
              <a:ext cx="673100" cy="67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8" name="Picture 25" descr="http://www.navigantresearch.com/wp-assets/uploads/2013/04/WindEnergy_Icon.gif"/>
            <p:cNvPicPr>
              <a:picLocks noChangeAspect="1" noChangeArrowheads="1"/>
            </p:cNvPicPr>
            <p:nvPr/>
          </p:nvPicPr>
          <p:blipFill>
            <a:blip r:embed="rId21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7835" y="4440235"/>
              <a:ext cx="652847" cy="6528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9" name="72 Rectángulo"/>
            <p:cNvSpPr/>
            <p:nvPr/>
          </p:nvSpPr>
          <p:spPr>
            <a:xfrm>
              <a:off x="1849948" y="1244306"/>
              <a:ext cx="835012" cy="16957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Servicio</a:t>
              </a:r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Público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73 Rectángulo"/>
            <p:cNvSpPr/>
            <p:nvPr/>
          </p:nvSpPr>
          <p:spPr>
            <a:xfrm>
              <a:off x="1850580" y="3543424"/>
              <a:ext cx="835012" cy="252705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Autoabasto</a:t>
              </a:r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74 CuadroTexto"/>
            <p:cNvSpPr txBox="1"/>
            <p:nvPr/>
          </p:nvSpPr>
          <p:spPr>
            <a:xfrm>
              <a:off x="4315973" y="2489270"/>
              <a:ext cx="653196" cy="459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100" b="1" i="1" dirty="0" smtClean="0">
                  <a:solidFill>
                    <a:srgbClr val="008000"/>
                  </a:solidFill>
                </a:rPr>
                <a:t>PIEs</a:t>
              </a:r>
              <a:endParaRPr lang="es-MX" sz="1100" b="1" i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116" name="8 Rectángulo">
            <a:extLst>
              <a:ext uri="{FF2B5EF4-FFF2-40B4-BE49-F238E27FC236}">
                <a16:creationId xmlns:a16="http://schemas.microsoft.com/office/drawing/2014/main" id="{F5A69E2A-619C-42A1-8E9D-768129F64490}"/>
              </a:ext>
            </a:extLst>
          </p:cNvPr>
          <p:cNvSpPr/>
          <p:nvPr/>
        </p:nvSpPr>
        <p:spPr>
          <a:xfrm>
            <a:off x="8066177" y="1183537"/>
            <a:ext cx="385656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Ausencia de incentivos para el 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desarrollo de la 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competencia y la optimización de costos.</a:t>
            </a:r>
            <a:endParaRPr lang="es-MX" sz="1600" dirty="0" smtClean="0"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MX" sz="1600" dirty="0" smtClean="0"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Modelo de 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suministrador 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único (CFE), y participación privada limitada al </a:t>
            </a:r>
            <a:r>
              <a:rPr lang="es-MX" sz="1600" dirty="0" err="1" smtClean="0">
                <a:latin typeface="Soberana Sans" panose="02000000000000000000" pitchFamily="50" charset="0"/>
                <a:cs typeface="Arial" panose="020B0604020202020204" pitchFamily="34" charset="0"/>
              </a:rPr>
              <a:t>autoabasto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.</a:t>
            </a:r>
            <a:endParaRPr lang="es-MX" sz="1600" dirty="0"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grpSp>
        <p:nvGrpSpPr>
          <p:cNvPr id="118" name="Grupo 117"/>
          <p:cNvGrpSpPr/>
          <p:nvPr/>
        </p:nvGrpSpPr>
        <p:grpSpPr>
          <a:xfrm>
            <a:off x="979714" y="4058479"/>
            <a:ext cx="6851744" cy="2606664"/>
            <a:chOff x="735286" y="1150683"/>
            <a:chExt cx="10451606" cy="5620811"/>
          </a:xfrm>
        </p:grpSpPr>
        <p:pic>
          <p:nvPicPr>
            <p:cNvPr id="119" name="2 Imagen">
              <a:extLst>
                <a:ext uri="{FF2B5EF4-FFF2-40B4-BE49-F238E27FC236}">
                  <a16:creationId xmlns:a16="http://schemas.microsoft.com/office/drawing/2014/main" id="{5E975F56-71DD-4293-B688-26CE2857F8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18444" y="1657061"/>
              <a:ext cx="2737221" cy="1539687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cxnSp>
          <p:nvCxnSpPr>
            <p:cNvPr id="120" name="29 Conector recto">
              <a:extLst>
                <a:ext uri="{FF2B5EF4-FFF2-40B4-BE49-F238E27FC236}">
                  <a16:creationId xmlns:a16="http://schemas.microsoft.com/office/drawing/2014/main" id="{A3DA860F-8CD0-4AD5-AE67-9CA8FB4F9F1D}"/>
                </a:ext>
              </a:extLst>
            </p:cNvPr>
            <p:cNvCxnSpPr>
              <a:cxnSpLocks/>
              <a:stCxn id="146" idx="3"/>
            </p:cNvCxnSpPr>
            <p:nvPr/>
          </p:nvCxnSpPr>
          <p:spPr>
            <a:xfrm flipV="1">
              <a:off x="6322287" y="2877225"/>
              <a:ext cx="3623472" cy="403543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30 Conector recto">
              <a:extLst>
                <a:ext uri="{FF2B5EF4-FFF2-40B4-BE49-F238E27FC236}">
                  <a16:creationId xmlns:a16="http://schemas.microsoft.com/office/drawing/2014/main" id="{46C36AB7-AB5D-4EB0-BAC7-08CBBF6E1824}"/>
                </a:ext>
              </a:extLst>
            </p:cNvPr>
            <p:cNvCxnSpPr>
              <a:cxnSpLocks/>
              <a:stCxn id="145" idx="3"/>
            </p:cNvCxnSpPr>
            <p:nvPr/>
          </p:nvCxnSpPr>
          <p:spPr>
            <a:xfrm flipV="1">
              <a:off x="4494824" y="2892146"/>
              <a:ext cx="5465289" cy="1866783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32 Conector recto">
              <a:extLst>
                <a:ext uri="{FF2B5EF4-FFF2-40B4-BE49-F238E27FC236}">
                  <a16:creationId xmlns:a16="http://schemas.microsoft.com/office/drawing/2014/main" id="{FF03EF83-83C1-4734-8240-094FE96232DA}"/>
                </a:ext>
              </a:extLst>
            </p:cNvPr>
            <p:cNvCxnSpPr>
              <a:cxnSpLocks/>
              <a:stCxn id="145" idx="3"/>
            </p:cNvCxnSpPr>
            <p:nvPr/>
          </p:nvCxnSpPr>
          <p:spPr>
            <a:xfrm flipV="1">
              <a:off x="4494823" y="2623973"/>
              <a:ext cx="3351147" cy="213495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33 Conector recto">
              <a:extLst>
                <a:ext uri="{FF2B5EF4-FFF2-40B4-BE49-F238E27FC236}">
                  <a16:creationId xmlns:a16="http://schemas.microsoft.com/office/drawing/2014/main" id="{37F790DB-CCDA-404E-BE22-723BA0C33BE6}"/>
                </a:ext>
              </a:extLst>
            </p:cNvPr>
            <p:cNvCxnSpPr>
              <a:stCxn id="147" idx="3"/>
              <a:endCxn id="137" idx="1"/>
            </p:cNvCxnSpPr>
            <p:nvPr/>
          </p:nvCxnSpPr>
          <p:spPr>
            <a:xfrm flipV="1">
              <a:off x="6275864" y="4641772"/>
              <a:ext cx="1380765" cy="58818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34 Conector recto">
              <a:extLst>
                <a:ext uri="{FF2B5EF4-FFF2-40B4-BE49-F238E27FC236}">
                  <a16:creationId xmlns:a16="http://schemas.microsoft.com/office/drawing/2014/main" id="{2DC6B986-91C3-43CE-9E72-EB49ADF87669}"/>
                </a:ext>
              </a:extLst>
            </p:cNvPr>
            <p:cNvCxnSpPr>
              <a:stCxn id="147" idx="1"/>
              <a:endCxn id="145" idx="3"/>
            </p:cNvCxnSpPr>
            <p:nvPr/>
          </p:nvCxnSpPr>
          <p:spPr>
            <a:xfrm flipH="1" flipV="1">
              <a:off x="4494821" y="4758929"/>
              <a:ext cx="377043" cy="471028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35 Conector recto">
              <a:extLst>
                <a:ext uri="{FF2B5EF4-FFF2-40B4-BE49-F238E27FC236}">
                  <a16:creationId xmlns:a16="http://schemas.microsoft.com/office/drawing/2014/main" id="{ABB76D4A-AEA1-4C5F-84FC-A460C801266A}"/>
                </a:ext>
              </a:extLst>
            </p:cNvPr>
            <p:cNvCxnSpPr>
              <a:cxnSpLocks/>
              <a:stCxn id="142" idx="3"/>
              <a:endCxn id="146" idx="1"/>
            </p:cNvCxnSpPr>
            <p:nvPr/>
          </p:nvCxnSpPr>
          <p:spPr>
            <a:xfrm flipV="1">
              <a:off x="2246243" y="3280768"/>
              <a:ext cx="2672044" cy="1579865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36 Conector recto">
              <a:extLst>
                <a:ext uri="{FF2B5EF4-FFF2-40B4-BE49-F238E27FC236}">
                  <a16:creationId xmlns:a16="http://schemas.microsoft.com/office/drawing/2014/main" id="{C87DB37A-6A73-4E32-B627-9C730CA21984}"/>
                </a:ext>
              </a:extLst>
            </p:cNvPr>
            <p:cNvCxnSpPr>
              <a:cxnSpLocks/>
              <a:endCxn id="146" idx="1"/>
            </p:cNvCxnSpPr>
            <p:nvPr/>
          </p:nvCxnSpPr>
          <p:spPr>
            <a:xfrm flipV="1">
              <a:off x="2412070" y="3280768"/>
              <a:ext cx="2506217" cy="839836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37 Conector recto">
              <a:extLst>
                <a:ext uri="{FF2B5EF4-FFF2-40B4-BE49-F238E27FC236}">
                  <a16:creationId xmlns:a16="http://schemas.microsoft.com/office/drawing/2014/main" id="{6C79497D-26AA-4D74-BB67-A2F7E3BB1863}"/>
                </a:ext>
              </a:extLst>
            </p:cNvPr>
            <p:cNvCxnSpPr>
              <a:cxnSpLocks/>
              <a:stCxn id="158" idx="3"/>
              <a:endCxn id="146" idx="1"/>
            </p:cNvCxnSpPr>
            <p:nvPr/>
          </p:nvCxnSpPr>
          <p:spPr>
            <a:xfrm>
              <a:off x="2231888" y="2656099"/>
              <a:ext cx="2686400" cy="624670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38 Conector recto">
              <a:extLst>
                <a:ext uri="{FF2B5EF4-FFF2-40B4-BE49-F238E27FC236}">
                  <a16:creationId xmlns:a16="http://schemas.microsoft.com/office/drawing/2014/main" id="{84F987D2-A84E-40BC-BC19-104CE9F969FE}"/>
                </a:ext>
              </a:extLst>
            </p:cNvPr>
            <p:cNvCxnSpPr>
              <a:cxnSpLocks/>
              <a:endCxn id="146" idx="1"/>
            </p:cNvCxnSpPr>
            <p:nvPr/>
          </p:nvCxnSpPr>
          <p:spPr>
            <a:xfrm>
              <a:off x="2626718" y="3172208"/>
              <a:ext cx="2291570" cy="108560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41 Rectángulo">
              <a:extLst>
                <a:ext uri="{FF2B5EF4-FFF2-40B4-BE49-F238E27FC236}">
                  <a16:creationId xmlns:a16="http://schemas.microsoft.com/office/drawing/2014/main" id="{AD992EDC-2202-4D7B-8B98-F53F5B0A42A5}"/>
                </a:ext>
              </a:extLst>
            </p:cNvPr>
            <p:cNvSpPr/>
            <p:nvPr/>
          </p:nvSpPr>
          <p:spPr>
            <a:xfrm>
              <a:off x="735286" y="1170371"/>
              <a:ext cx="1654775" cy="433388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Generación</a:t>
              </a:r>
            </a:p>
          </p:txBody>
        </p:sp>
        <p:sp>
          <p:nvSpPr>
            <p:cNvPr id="130" name="42 Rectángulo">
              <a:extLst>
                <a:ext uri="{FF2B5EF4-FFF2-40B4-BE49-F238E27FC236}">
                  <a16:creationId xmlns:a16="http://schemas.microsoft.com/office/drawing/2014/main" id="{5E1791FE-C6CB-4607-B198-1CD28A99906E}"/>
                </a:ext>
              </a:extLst>
            </p:cNvPr>
            <p:cNvSpPr/>
            <p:nvPr/>
          </p:nvSpPr>
          <p:spPr>
            <a:xfrm>
              <a:off x="2788795" y="1153543"/>
              <a:ext cx="4166139" cy="450079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Control Operativo y Mercado Eléctrico</a:t>
              </a:r>
            </a:p>
          </p:txBody>
        </p:sp>
        <p:sp>
          <p:nvSpPr>
            <p:cNvPr id="131" name="43 Rectángulo">
              <a:extLst>
                <a:ext uri="{FF2B5EF4-FFF2-40B4-BE49-F238E27FC236}">
                  <a16:creationId xmlns:a16="http://schemas.microsoft.com/office/drawing/2014/main" id="{1A595A9D-6860-4A29-A794-60C76001FCAA}"/>
                </a:ext>
              </a:extLst>
            </p:cNvPr>
            <p:cNvSpPr/>
            <p:nvPr/>
          </p:nvSpPr>
          <p:spPr>
            <a:xfrm>
              <a:off x="9674891" y="3474227"/>
              <a:ext cx="1512001" cy="431799"/>
            </a:xfrm>
            <a:prstGeom prst="rect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900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Usuarios de Suministro Básico</a:t>
              </a:r>
            </a:p>
          </p:txBody>
        </p:sp>
        <p:cxnSp>
          <p:nvCxnSpPr>
            <p:cNvPr id="132" name="44 Conector recto">
              <a:extLst>
                <a:ext uri="{FF2B5EF4-FFF2-40B4-BE49-F238E27FC236}">
                  <a16:creationId xmlns:a16="http://schemas.microsoft.com/office/drawing/2014/main" id="{3BD27ED7-5F17-4031-B146-4BB2465B1B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31103" y="2943537"/>
              <a:ext cx="1614655" cy="1487979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45 Conector recto">
              <a:extLst>
                <a:ext uri="{FF2B5EF4-FFF2-40B4-BE49-F238E27FC236}">
                  <a16:creationId xmlns:a16="http://schemas.microsoft.com/office/drawing/2014/main" id="{AB81F502-69B6-4AF0-9156-9A29369EA84D}"/>
                </a:ext>
              </a:extLst>
            </p:cNvPr>
            <p:cNvCxnSpPr>
              <a:cxnSpLocks/>
            </p:cNvCxnSpPr>
            <p:nvPr/>
          </p:nvCxnSpPr>
          <p:spPr>
            <a:xfrm>
              <a:off x="8302163" y="2546531"/>
              <a:ext cx="1657949" cy="298237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46 Conector recto">
              <a:extLst>
                <a:ext uri="{FF2B5EF4-FFF2-40B4-BE49-F238E27FC236}">
                  <a16:creationId xmlns:a16="http://schemas.microsoft.com/office/drawing/2014/main" id="{2FF7B78F-99D7-458D-9E50-1D6068315576}"/>
                </a:ext>
              </a:extLst>
            </p:cNvPr>
            <p:cNvCxnSpPr>
              <a:cxnSpLocks/>
              <a:stCxn id="146" idx="3"/>
            </p:cNvCxnSpPr>
            <p:nvPr/>
          </p:nvCxnSpPr>
          <p:spPr>
            <a:xfrm flipV="1">
              <a:off x="6322287" y="2584121"/>
              <a:ext cx="1523684" cy="696648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47 Conector recto de flecha">
              <a:extLst>
                <a:ext uri="{FF2B5EF4-FFF2-40B4-BE49-F238E27FC236}">
                  <a16:creationId xmlns:a16="http://schemas.microsoft.com/office/drawing/2014/main" id="{2D29FCE7-E4E2-4A66-936E-1AF4D87154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359063" y="4542146"/>
              <a:ext cx="1579944" cy="7487"/>
            </a:xfrm>
            <a:prstGeom prst="straightConnector1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36" name="Picture 8" descr="http://i.istockimg.com/file_thumbview_approve/4039121/2/stock-illustration-4039121-businessman-icon-in-9-colors.jpg">
              <a:extLst>
                <a:ext uri="{FF2B5EF4-FFF2-40B4-BE49-F238E27FC236}">
                  <a16:creationId xmlns:a16="http://schemas.microsoft.com/office/drawing/2014/main" id="{DA662F42-CCD9-46E1-9F01-CB7E2B63D3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6776" t="68399" r="69400"/>
            <a:stretch>
              <a:fillRect/>
            </a:stretch>
          </p:blipFill>
          <p:spPr bwMode="auto">
            <a:xfrm>
              <a:off x="7743001" y="2195170"/>
              <a:ext cx="682625" cy="56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7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932C49C-9981-4B0A-A64F-58D65C0AD6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56630" y="4463971"/>
              <a:ext cx="681039" cy="355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8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DE0206A-628F-4C23-AE36-347504D16A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8094" y="2112820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9" name="52 Rectángulo">
              <a:extLst>
                <a:ext uri="{FF2B5EF4-FFF2-40B4-BE49-F238E27FC236}">
                  <a16:creationId xmlns:a16="http://schemas.microsoft.com/office/drawing/2014/main" id="{6AD610D6-85E6-42AB-810A-E0E11E33AB2D}"/>
                </a:ext>
              </a:extLst>
            </p:cNvPr>
            <p:cNvSpPr/>
            <p:nvPr/>
          </p:nvSpPr>
          <p:spPr>
            <a:xfrm>
              <a:off x="9461368" y="1150683"/>
              <a:ext cx="1669232" cy="431800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Consumo</a:t>
              </a:r>
            </a:p>
          </p:txBody>
        </p:sp>
        <p:sp>
          <p:nvSpPr>
            <p:cNvPr id="140" name="53 Rectángulo">
              <a:extLst>
                <a:ext uri="{FF2B5EF4-FFF2-40B4-BE49-F238E27FC236}">
                  <a16:creationId xmlns:a16="http://schemas.microsoft.com/office/drawing/2014/main" id="{FA6E0CCA-FFF4-4B8F-AEDB-6999EF27E6B6}"/>
                </a:ext>
              </a:extLst>
            </p:cNvPr>
            <p:cNvSpPr/>
            <p:nvPr/>
          </p:nvSpPr>
          <p:spPr>
            <a:xfrm>
              <a:off x="7396551" y="1156344"/>
              <a:ext cx="1575363" cy="431800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Suministro</a:t>
              </a:r>
            </a:p>
          </p:txBody>
        </p:sp>
        <p:cxnSp>
          <p:nvCxnSpPr>
            <p:cNvPr id="141" name="54 Conector recto">
              <a:extLst>
                <a:ext uri="{FF2B5EF4-FFF2-40B4-BE49-F238E27FC236}">
                  <a16:creationId xmlns:a16="http://schemas.microsoft.com/office/drawing/2014/main" id="{C0394BB6-0A5E-4F2E-8293-3A2854AB9504}"/>
                </a:ext>
              </a:extLst>
            </p:cNvPr>
            <p:cNvCxnSpPr>
              <a:stCxn id="146" idx="3"/>
              <a:endCxn id="137" idx="1"/>
            </p:cNvCxnSpPr>
            <p:nvPr/>
          </p:nvCxnSpPr>
          <p:spPr>
            <a:xfrm>
              <a:off x="6322287" y="3280768"/>
              <a:ext cx="1334343" cy="1361002"/>
            </a:xfrm>
            <a:prstGeom prst="line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50 CuadroTexto">
              <a:extLst>
                <a:ext uri="{FF2B5EF4-FFF2-40B4-BE49-F238E27FC236}">
                  <a16:creationId xmlns:a16="http://schemas.microsoft.com/office/drawing/2014/main" id="{28B49177-8C16-4F4E-990F-DCA096809F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4901" y="4625388"/>
              <a:ext cx="1091343" cy="470491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9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Privados</a:t>
              </a:r>
            </a:p>
          </p:txBody>
        </p:sp>
        <p:cxnSp>
          <p:nvCxnSpPr>
            <p:cNvPr id="143" name="58 Conector recto de flecha">
              <a:extLst>
                <a:ext uri="{FF2B5EF4-FFF2-40B4-BE49-F238E27FC236}">
                  <a16:creationId xmlns:a16="http://schemas.microsoft.com/office/drawing/2014/main" id="{59442F0C-E4DB-498E-B26F-447FAA0A6E2F}"/>
                </a:ext>
              </a:extLst>
            </p:cNvPr>
            <p:cNvCxnSpPr>
              <a:cxnSpLocks/>
            </p:cNvCxnSpPr>
            <p:nvPr/>
          </p:nvCxnSpPr>
          <p:spPr>
            <a:xfrm>
              <a:off x="8339620" y="4754665"/>
              <a:ext cx="1597619" cy="286983"/>
            </a:xfrm>
            <a:prstGeom prst="straightConnector1">
              <a:avLst/>
            </a:prstGeom>
            <a:ln w="12700">
              <a:solidFill>
                <a:srgbClr val="088262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59 Rectángulo">
              <a:extLst>
                <a:ext uri="{FF2B5EF4-FFF2-40B4-BE49-F238E27FC236}">
                  <a16:creationId xmlns:a16="http://schemas.microsoft.com/office/drawing/2014/main" id="{E09B4E85-CC18-44B6-9602-8E67645CB994}"/>
                </a:ext>
              </a:extLst>
            </p:cNvPr>
            <p:cNvSpPr/>
            <p:nvPr/>
          </p:nvSpPr>
          <p:spPr>
            <a:xfrm>
              <a:off x="7198341" y="4911255"/>
              <a:ext cx="1597615" cy="5643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8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Suministro Básico</a:t>
              </a:r>
            </a:p>
          </p:txBody>
        </p:sp>
        <p:sp>
          <p:nvSpPr>
            <p:cNvPr id="145" name="60 Rectángulo">
              <a:extLst>
                <a:ext uri="{FF2B5EF4-FFF2-40B4-BE49-F238E27FC236}">
                  <a16:creationId xmlns:a16="http://schemas.microsoft.com/office/drawing/2014/main" id="{7F17ED86-5639-4257-8790-5205654A91C3}"/>
                </a:ext>
              </a:extLst>
            </p:cNvPr>
            <p:cNvSpPr/>
            <p:nvPr/>
          </p:nvSpPr>
          <p:spPr>
            <a:xfrm>
              <a:off x="3162823" y="4520907"/>
              <a:ext cx="1332000" cy="47604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7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Contratos de Largo Plazo</a:t>
              </a:r>
            </a:p>
          </p:txBody>
        </p:sp>
        <p:sp>
          <p:nvSpPr>
            <p:cNvPr id="146" name="61 Rectángulo">
              <a:extLst>
                <a:ext uri="{FF2B5EF4-FFF2-40B4-BE49-F238E27FC236}">
                  <a16:creationId xmlns:a16="http://schemas.microsoft.com/office/drawing/2014/main" id="{998FBF59-9455-421F-8209-6204EEC7CFF0}"/>
                </a:ext>
              </a:extLst>
            </p:cNvPr>
            <p:cNvSpPr/>
            <p:nvPr/>
          </p:nvSpPr>
          <p:spPr>
            <a:xfrm>
              <a:off x="4918287" y="2956940"/>
              <a:ext cx="1404000" cy="647654"/>
            </a:xfrm>
            <a:prstGeom prst="rect">
              <a:avLst/>
            </a:prstGeom>
            <a:solidFill>
              <a:srgbClr val="088262"/>
            </a:solidFill>
            <a:ln w="952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Mercado Spot</a:t>
              </a:r>
            </a:p>
          </p:txBody>
        </p:sp>
        <p:sp>
          <p:nvSpPr>
            <p:cNvPr id="147" name="62 Rectángulo">
              <a:extLst>
                <a:ext uri="{FF2B5EF4-FFF2-40B4-BE49-F238E27FC236}">
                  <a16:creationId xmlns:a16="http://schemas.microsoft.com/office/drawing/2014/main" id="{9B43CA10-1B76-469A-ACA8-931C741468B6}"/>
                </a:ext>
              </a:extLst>
            </p:cNvPr>
            <p:cNvSpPr/>
            <p:nvPr/>
          </p:nvSpPr>
          <p:spPr>
            <a:xfrm>
              <a:off x="4871864" y="5014687"/>
              <a:ext cx="1404000" cy="430539"/>
            </a:xfrm>
            <a:prstGeom prst="rect">
              <a:avLst/>
            </a:prstGeom>
            <a:solidFill>
              <a:srgbClr val="088262"/>
            </a:solidFill>
            <a:ln w="9525">
              <a:solidFill>
                <a:srgbClr val="08826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schemeClr val="tx1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Subastas</a:t>
              </a:r>
            </a:p>
          </p:txBody>
        </p:sp>
        <p:sp>
          <p:nvSpPr>
            <p:cNvPr id="148" name="63 Rectángulo">
              <a:extLst>
                <a:ext uri="{FF2B5EF4-FFF2-40B4-BE49-F238E27FC236}">
                  <a16:creationId xmlns:a16="http://schemas.microsoft.com/office/drawing/2014/main" id="{242397D7-3D1B-4D9E-9B40-FE47CDFA9D9E}"/>
                </a:ext>
              </a:extLst>
            </p:cNvPr>
            <p:cNvSpPr/>
            <p:nvPr/>
          </p:nvSpPr>
          <p:spPr>
            <a:xfrm>
              <a:off x="2790964" y="1877681"/>
              <a:ext cx="1332077" cy="54922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7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Transacciones de Corto Plazo</a:t>
              </a:r>
            </a:p>
          </p:txBody>
        </p:sp>
        <p:cxnSp>
          <p:nvCxnSpPr>
            <p:cNvPr id="149" name="65 Conector recto">
              <a:extLst>
                <a:ext uri="{FF2B5EF4-FFF2-40B4-BE49-F238E27FC236}">
                  <a16:creationId xmlns:a16="http://schemas.microsoft.com/office/drawing/2014/main" id="{665276AE-C471-4D12-B447-AE73FDB444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33232" y="5390856"/>
              <a:ext cx="0" cy="575859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66 Conector recto">
              <a:extLst>
                <a:ext uri="{FF2B5EF4-FFF2-40B4-BE49-F238E27FC236}">
                  <a16:creationId xmlns:a16="http://schemas.microsoft.com/office/drawing/2014/main" id="{C8314DB6-569D-40EE-B72A-F380D7CCC9B8}"/>
                </a:ext>
              </a:extLst>
            </p:cNvPr>
            <p:cNvCxnSpPr>
              <a:cxnSpLocks/>
              <a:stCxn id="160" idx="3"/>
            </p:cNvCxnSpPr>
            <p:nvPr/>
          </p:nvCxnSpPr>
          <p:spPr>
            <a:xfrm flipV="1">
              <a:off x="2430323" y="6202993"/>
              <a:ext cx="6834029" cy="263"/>
            </a:xfrm>
            <a:prstGeom prst="line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67 Conector recto de flecha">
              <a:extLst>
                <a:ext uri="{FF2B5EF4-FFF2-40B4-BE49-F238E27FC236}">
                  <a16:creationId xmlns:a16="http://schemas.microsoft.com/office/drawing/2014/main" id="{2FAE2FD7-B4CC-40EE-BB43-D47CBA8338D5}"/>
                </a:ext>
              </a:extLst>
            </p:cNvPr>
            <p:cNvCxnSpPr/>
            <p:nvPr/>
          </p:nvCxnSpPr>
          <p:spPr>
            <a:xfrm>
              <a:off x="1487487" y="5084247"/>
              <a:ext cx="0" cy="832288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2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430562D6-0ABF-474D-ADC0-CA26F568B9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9779" y="5608759"/>
              <a:ext cx="551171" cy="2880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" name="34 CuadroTexto">
              <a:extLst>
                <a:ext uri="{FF2B5EF4-FFF2-40B4-BE49-F238E27FC236}">
                  <a16:creationId xmlns:a16="http://schemas.microsoft.com/office/drawing/2014/main" id="{2EF7A4A9-9BFE-401C-B514-527B92CD4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2286" y="6332368"/>
              <a:ext cx="960997" cy="439126"/>
            </a:xfrm>
            <a:prstGeom prst="rect">
              <a:avLst/>
            </a:prstGeom>
            <a:ln w="19050"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36000" rIns="3600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800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Contratos</a:t>
              </a:r>
            </a:p>
          </p:txBody>
        </p:sp>
        <p:sp>
          <p:nvSpPr>
            <p:cNvPr id="154" name="70 Rectángulo">
              <a:extLst>
                <a:ext uri="{FF2B5EF4-FFF2-40B4-BE49-F238E27FC236}">
                  <a16:creationId xmlns:a16="http://schemas.microsoft.com/office/drawing/2014/main" id="{28CD13C9-8E88-41F5-A095-F3FC3FE1D404}"/>
                </a:ext>
              </a:extLst>
            </p:cNvPr>
            <p:cNvSpPr/>
            <p:nvPr/>
          </p:nvSpPr>
          <p:spPr>
            <a:xfrm>
              <a:off x="7327721" y="1694273"/>
              <a:ext cx="1758185" cy="52185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700" b="1" dirty="0">
                  <a:solidFill>
                    <a:prstClr val="black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Suministro Calificado</a:t>
              </a:r>
            </a:p>
          </p:txBody>
        </p:sp>
        <p:pic>
          <p:nvPicPr>
            <p:cNvPr id="155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FAED042F-C2EE-413C-8E79-D69D1A6FF1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1935" y="2928029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6" name="Picture 37" descr="https://encrypted-tbn1.gstatic.com/images?q=tbn:ANd9GcRdyxTtmZ6UJ8BhvOaeARtiM6e_hDqJOeYoMU5-UBLRV7S7RNzeEg">
              <a:extLst>
                <a:ext uri="{FF2B5EF4-FFF2-40B4-BE49-F238E27FC236}">
                  <a16:creationId xmlns:a16="http://schemas.microsoft.com/office/drawing/2014/main" id="{31EA65D5-773D-431B-BC31-DD0A8F4B3B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4118" y="3806676"/>
              <a:ext cx="458788" cy="239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7" name="50 CuadroTexto">
              <a:extLst>
                <a:ext uri="{FF2B5EF4-FFF2-40B4-BE49-F238E27FC236}">
                  <a16:creationId xmlns:a16="http://schemas.microsoft.com/office/drawing/2014/main" id="{208B95E4-EC9D-4F67-8016-FC26E53C98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2949" y="3124834"/>
              <a:ext cx="1368007" cy="75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9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“B”</a:t>
              </a:r>
            </a:p>
          </p:txBody>
        </p:sp>
        <p:sp>
          <p:nvSpPr>
            <p:cNvPr id="158" name="50 CuadroTexto">
              <a:extLst>
                <a:ext uri="{FF2B5EF4-FFF2-40B4-BE49-F238E27FC236}">
                  <a16:creationId xmlns:a16="http://schemas.microsoft.com/office/drawing/2014/main" id="{F32831C3-2292-4B5D-93BD-8F86D561CD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3881" y="2279704"/>
              <a:ext cx="1368007" cy="75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9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“A”</a:t>
              </a:r>
            </a:p>
          </p:txBody>
        </p:sp>
        <p:sp>
          <p:nvSpPr>
            <p:cNvPr id="159" name="50 CuadroTexto">
              <a:extLst>
                <a:ext uri="{FF2B5EF4-FFF2-40B4-BE49-F238E27FC236}">
                  <a16:creationId xmlns:a16="http://schemas.microsoft.com/office/drawing/2014/main" id="{9419B1AC-9D46-45C7-91E4-C5B479EDA2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7999" y="3974671"/>
              <a:ext cx="1368007" cy="75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algn="ctr" eaLnBrk="1" hangingPunct="1"/>
              <a:r>
                <a:rPr lang="es-MX" sz="900" b="1" dirty="0">
                  <a:solidFill>
                    <a:srgbClr val="004800"/>
                  </a:solidFill>
                  <a:latin typeface="Soberana Sans" panose="02000000000000000000" pitchFamily="50" charset="0"/>
                  <a:cs typeface="Arial" panose="020B0604020202020204" pitchFamily="34" charset="0"/>
                </a:rPr>
                <a:t>Subsidiaria “C”</a:t>
              </a:r>
            </a:p>
          </p:txBody>
        </p:sp>
        <p:sp>
          <p:nvSpPr>
            <p:cNvPr id="160" name="82 Rectángulo">
              <a:extLst>
                <a:ext uri="{FF2B5EF4-FFF2-40B4-BE49-F238E27FC236}">
                  <a16:creationId xmlns:a16="http://schemas.microsoft.com/office/drawing/2014/main" id="{5ED7BDFE-0F32-41AA-AD12-8B89287DB0EB}"/>
                </a:ext>
              </a:extLst>
            </p:cNvPr>
            <p:cNvSpPr/>
            <p:nvPr/>
          </p:nvSpPr>
          <p:spPr>
            <a:xfrm>
              <a:off x="735286" y="5986561"/>
              <a:ext cx="1695037" cy="433387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Transmisión</a:t>
              </a:r>
            </a:p>
          </p:txBody>
        </p:sp>
        <p:sp>
          <p:nvSpPr>
            <p:cNvPr id="161" name="83 Rectángulo">
              <a:extLst>
                <a:ext uri="{FF2B5EF4-FFF2-40B4-BE49-F238E27FC236}">
                  <a16:creationId xmlns:a16="http://schemas.microsoft.com/office/drawing/2014/main" id="{DCEC5B31-09F2-44B0-8889-8A18EF949813}"/>
                </a:ext>
              </a:extLst>
            </p:cNvPr>
            <p:cNvSpPr/>
            <p:nvPr/>
          </p:nvSpPr>
          <p:spPr>
            <a:xfrm>
              <a:off x="9338530" y="5986299"/>
              <a:ext cx="1713309" cy="433388"/>
            </a:xfrm>
            <a:prstGeom prst="rect">
              <a:avLst/>
            </a:prstGeom>
            <a:noFill/>
            <a:ln w="28575">
              <a:solidFill>
                <a:srgbClr val="08826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MX" sz="1000" b="1" dirty="0">
                  <a:solidFill>
                    <a:prstClr val="black"/>
                  </a:solidFill>
                  <a:latin typeface="Soberana Sans" panose="02000000000000000000" pitchFamily="50" charset="0"/>
                  <a:ea typeface="MS PGothic" pitchFamily="34" charset="-128"/>
                  <a:cs typeface="Arial" panose="020B0604020202020204" pitchFamily="34" charset="0"/>
                </a:rPr>
                <a:t>Distribución</a:t>
              </a:r>
            </a:p>
          </p:txBody>
        </p:sp>
        <p:pic>
          <p:nvPicPr>
            <p:cNvPr id="162" name="Picture 2" descr="Resultado de imagen para icon electricity plant">
              <a:extLst>
                <a:ext uri="{FF2B5EF4-FFF2-40B4-BE49-F238E27FC236}">
                  <a16:creationId xmlns:a16="http://schemas.microsoft.com/office/drawing/2014/main" id="{8C849F1E-4480-4D56-B4EC-E99134711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905" y="2953419"/>
              <a:ext cx="652427" cy="652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" name="86 Imagen">
              <a:extLst>
                <a:ext uri="{FF2B5EF4-FFF2-40B4-BE49-F238E27FC236}">
                  <a16:creationId xmlns:a16="http://schemas.microsoft.com/office/drawing/2014/main" id="{91C0079C-2AC6-4756-BF6C-68B815A43D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3865" y="6062245"/>
              <a:ext cx="653815" cy="653815"/>
            </a:xfrm>
            <a:prstGeom prst="rect">
              <a:avLst/>
            </a:prstGeom>
          </p:spPr>
        </p:pic>
        <p:cxnSp>
          <p:nvCxnSpPr>
            <p:cNvPr id="164" name="97 Conector recto de flecha">
              <a:extLst>
                <a:ext uri="{FF2B5EF4-FFF2-40B4-BE49-F238E27FC236}">
                  <a16:creationId xmlns:a16="http://schemas.microsoft.com/office/drawing/2014/main" id="{63AC6869-B80F-406B-B0EA-97981C0ED032}"/>
                </a:ext>
              </a:extLst>
            </p:cNvPr>
            <p:cNvCxnSpPr/>
            <p:nvPr/>
          </p:nvCxnSpPr>
          <p:spPr>
            <a:xfrm flipH="1">
              <a:off x="1487489" y="1599532"/>
              <a:ext cx="1" cy="439073"/>
            </a:xfrm>
            <a:prstGeom prst="straightConnector1">
              <a:avLst/>
            </a:prstGeom>
            <a:ln w="38100">
              <a:solidFill>
                <a:srgbClr val="C00000"/>
              </a:solidFill>
              <a:prstDash val="solid"/>
              <a:headEnd type="none" w="med" len="med"/>
              <a:tailEnd type="triangl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5" name="Imagen 164">
              <a:extLst>
                <a:ext uri="{FF2B5EF4-FFF2-40B4-BE49-F238E27FC236}">
                  <a16:creationId xmlns:a16="http://schemas.microsoft.com/office/drawing/2014/main" id="{FC9BA871-8272-4EE2-AFDD-C6A98F4769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92181" y="2256111"/>
              <a:ext cx="916308" cy="916308"/>
            </a:xfrm>
            <a:prstGeom prst="rect">
              <a:avLst/>
            </a:prstGeom>
          </p:spPr>
        </p:pic>
        <p:pic>
          <p:nvPicPr>
            <p:cNvPr id="166" name="Imagen 165">
              <a:extLst>
                <a:ext uri="{FF2B5EF4-FFF2-40B4-BE49-F238E27FC236}">
                  <a16:creationId xmlns:a16="http://schemas.microsoft.com/office/drawing/2014/main" id="{B1D860ED-03D7-4D37-A8BC-4FE403AB0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88721" y="4201961"/>
              <a:ext cx="511499" cy="511499"/>
            </a:xfrm>
            <a:prstGeom prst="rect">
              <a:avLst/>
            </a:prstGeom>
          </p:spPr>
        </p:pic>
        <p:pic>
          <p:nvPicPr>
            <p:cNvPr id="167" name="Imagen 166">
              <a:extLst>
                <a:ext uri="{FF2B5EF4-FFF2-40B4-BE49-F238E27FC236}">
                  <a16:creationId xmlns:a16="http://schemas.microsoft.com/office/drawing/2014/main" id="{8678C4A5-D0B3-4912-9AC8-603C5CE0EA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64369" y="4750517"/>
              <a:ext cx="588184" cy="588184"/>
            </a:xfrm>
            <a:prstGeom prst="rect">
              <a:avLst/>
            </a:prstGeom>
          </p:spPr>
        </p:pic>
      </p:grpSp>
      <p:sp>
        <p:nvSpPr>
          <p:cNvPr id="169" name="8 Rectángulo">
            <a:extLst>
              <a:ext uri="{FF2B5EF4-FFF2-40B4-BE49-F238E27FC236}">
                <a16:creationId xmlns:a16="http://schemas.microsoft.com/office/drawing/2014/main" id="{F5A69E2A-619C-42A1-8E9D-768129F64490}"/>
              </a:ext>
            </a:extLst>
          </p:cNvPr>
          <p:cNvSpPr/>
          <p:nvPr/>
        </p:nvSpPr>
        <p:spPr>
          <a:xfrm rot="16200000">
            <a:off x="-857688" y="2088672"/>
            <a:ext cx="2632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b="1" dirty="0" smtClean="0">
                <a:latin typeface="Soberana Sans" panose="02000000000000000000" pitchFamily="50" charset="0"/>
                <a:cs typeface="Arial" panose="020B0604020202020204" pitchFamily="34" charset="0"/>
              </a:rPr>
              <a:t>Previo</a:t>
            </a:r>
            <a:r>
              <a:rPr lang="es-MX" sz="14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 a la Reforma Energética</a:t>
            </a:r>
            <a:endParaRPr lang="es-MX" sz="1400" dirty="0"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70" name="8 Rectángulo">
            <a:extLst>
              <a:ext uri="{FF2B5EF4-FFF2-40B4-BE49-F238E27FC236}">
                <a16:creationId xmlns:a16="http://schemas.microsoft.com/office/drawing/2014/main" id="{F5A69E2A-619C-42A1-8E9D-768129F64490}"/>
              </a:ext>
            </a:extLst>
          </p:cNvPr>
          <p:cNvSpPr/>
          <p:nvPr/>
        </p:nvSpPr>
        <p:spPr>
          <a:xfrm rot="16200000">
            <a:off x="-874972" y="5059304"/>
            <a:ext cx="2632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14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Modelo de industria eléctrica </a:t>
            </a:r>
            <a:r>
              <a:rPr lang="es-MX" sz="1400" b="1" u="sng" dirty="0" smtClean="0">
                <a:latin typeface="Soberana Sans" panose="02000000000000000000" pitchFamily="50" charset="0"/>
                <a:cs typeface="Arial" panose="020B0604020202020204" pitchFamily="34" charset="0"/>
              </a:rPr>
              <a:t>con</a:t>
            </a:r>
            <a:r>
              <a:rPr lang="es-MX" sz="14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 la Reforma Energética</a:t>
            </a:r>
            <a:endParaRPr lang="es-MX" sz="1400" dirty="0"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  <p:sp>
        <p:nvSpPr>
          <p:cNvPr id="171" name="8 Rectángulo">
            <a:extLst>
              <a:ext uri="{FF2B5EF4-FFF2-40B4-BE49-F238E27FC236}">
                <a16:creationId xmlns:a16="http://schemas.microsoft.com/office/drawing/2014/main" id="{F5A69E2A-619C-42A1-8E9D-768129F64490}"/>
              </a:ext>
            </a:extLst>
          </p:cNvPr>
          <p:cNvSpPr/>
          <p:nvPr/>
        </p:nvSpPr>
        <p:spPr>
          <a:xfrm>
            <a:off x="8077172" y="3939076"/>
            <a:ext cx="385656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Todos los generadores pueden participar en el despacho óptimo.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600" dirty="0"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Existen incentivos para que los agentes económicos optimicen sus operaciones en el mercado.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600" dirty="0"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Se establecen requisitos mínimos de energías limpias, acreditables mediante instrumentos con valor de mercado (</a:t>
            </a:r>
            <a:r>
              <a:rPr lang="es-MX" sz="1600" dirty="0" err="1" smtClean="0">
                <a:latin typeface="Soberana Sans" panose="02000000000000000000" pitchFamily="50" charset="0"/>
                <a:cs typeface="Arial" panose="020B0604020202020204" pitchFamily="34" charset="0"/>
              </a:rPr>
              <a:t>CEL’s</a:t>
            </a:r>
            <a:r>
              <a:rPr lang="es-MX" sz="1600" dirty="0" smtClean="0">
                <a:latin typeface="Soberana Sans" panose="02000000000000000000" pitchFamily="50" charset="0"/>
                <a:cs typeface="Arial" panose="020B0604020202020204" pitchFamily="34" charset="0"/>
              </a:rPr>
              <a:t>).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s-MX" sz="1600" dirty="0">
              <a:latin typeface="Soberana Sans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0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0" y="0"/>
            <a:ext cx="12192000" cy="86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5" name="6 CuadroTexto">
            <a:extLst>
              <a:ext uri="{FF2B5EF4-FFF2-40B4-BE49-F238E27FC236}">
                <a16:creationId xmlns:a16="http://schemas.microsoft.com/office/drawing/2014/main" id="{BDB03D93-E929-4713-815D-14C0314BF07E}"/>
              </a:ext>
            </a:extLst>
          </p:cNvPr>
          <p:cNvSpPr txBox="1"/>
          <p:nvPr/>
        </p:nvSpPr>
        <p:spPr>
          <a:xfrm>
            <a:off x="4521758" y="180220"/>
            <a:ext cx="74416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dirty="0">
                <a:latin typeface="Soberana Titular" pitchFamily="50" charset="0"/>
              </a:rPr>
              <a:t>Mercado Eléctrico Mayorista</a:t>
            </a: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2484DDF3-90EE-4A15-BBEC-BFB3F4B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s-MX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ángulo 6">
            <a:extLst>
              <a:ext uri="{FF2B5EF4-FFF2-40B4-BE49-F238E27FC236}">
                <a16:creationId xmlns:a16="http://schemas.microsoft.com/office/drawing/2014/main" id="{2F0091CC-5153-49A5-9938-30F40D52B14A}"/>
              </a:ext>
            </a:extLst>
          </p:cNvPr>
          <p:cNvSpPr/>
          <p:nvPr/>
        </p:nvSpPr>
        <p:spPr>
          <a:xfrm>
            <a:off x="307146" y="916179"/>
            <a:ext cx="11059730" cy="553998"/>
          </a:xfrm>
          <a:prstGeom prst="rect">
            <a:avLst/>
          </a:prstGeom>
          <a:noFill/>
          <a:ln w="19050">
            <a:solidFill>
              <a:srgbClr val="007000"/>
            </a:solidFill>
          </a:ln>
        </p:spPr>
        <p:txBody>
          <a:bodyPr wrap="square">
            <a:spAutoFit/>
          </a:bodyPr>
          <a:lstStyle/>
          <a:p>
            <a:pPr marL="0" lvl="1" algn="just">
              <a:buClr>
                <a:srgbClr val="C00000"/>
              </a:buClr>
            </a:pPr>
            <a:r>
              <a:rPr lang="es-MX" sz="15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El </a:t>
            </a:r>
            <a:r>
              <a:rPr lang="es-MX" sz="15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Mercado de Energía de Corto Plazo</a:t>
            </a:r>
            <a:r>
              <a:rPr lang="es-MX" sz="15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está compuesto por dos Mercados: Mercado de Día en Adelanto (MDA) y Mercado de Tiempo Real (MTR).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16646" y="2200887"/>
            <a:ext cx="264560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b="1" u="sng" dirty="0">
                <a:latin typeface="Soberana Sans" pitchFamily="50" charset="0"/>
              </a:rPr>
              <a:t>Ofertas de Compra y de Venta</a:t>
            </a:r>
          </a:p>
          <a:p>
            <a:pPr algn="just"/>
            <a:endParaRPr lang="es-MX" sz="1200" dirty="0">
              <a:latin typeface="Soberana Sans" pitchFamily="50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MX" sz="1200" dirty="0">
                <a:latin typeface="Soberana Sans" pitchFamily="50" charset="0"/>
              </a:rPr>
              <a:t>Incluyen:</a:t>
            </a:r>
          </a:p>
          <a:p>
            <a:pPr algn="just"/>
            <a:endParaRPr lang="es-MX" sz="1200" dirty="0">
              <a:latin typeface="Soberana Sans" pitchFamily="50" charset="0"/>
            </a:endParaRP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Capacidad (MW)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Precio de energía horario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Combustible a utilizar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Pronóstico de demanda</a:t>
            </a:r>
          </a:p>
          <a:p>
            <a:pPr marL="171450" indent="-171450" algn="just">
              <a:buFontTx/>
              <a:buChar char="-"/>
            </a:pPr>
            <a:endParaRPr lang="es-MX" sz="1200" dirty="0">
              <a:latin typeface="Soberana Sans" pitchFamily="50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MX" sz="1200" dirty="0">
                <a:latin typeface="Soberana Sans" pitchFamily="50" charset="0"/>
              </a:rPr>
              <a:t>Las ofertas se envían al CENACE hasta antes de las 10:00hrs del día previo a la operación del mercado.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4064558" y="2209055"/>
            <a:ext cx="24886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b="1" u="sng" dirty="0">
                <a:latin typeface="Soberana Sans" pitchFamily="50" charset="0"/>
              </a:rPr>
              <a:t>Optimización y Programa de Despacho Económico</a:t>
            </a:r>
          </a:p>
          <a:p>
            <a:pPr algn="just"/>
            <a:endParaRPr lang="es-MX" sz="1200" dirty="0">
              <a:latin typeface="Soberana Sans" pitchFamily="50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MX" sz="1200" dirty="0">
                <a:latin typeface="Soberana Sans" pitchFamily="50" charset="0"/>
              </a:rPr>
              <a:t>A las 17:00hrs de cada día previo a la operación, CENACE optimiza el </a:t>
            </a:r>
            <a:r>
              <a:rPr lang="es-MX" sz="1200" b="1" dirty="0">
                <a:latin typeface="Soberana Sans" pitchFamily="50" charset="0"/>
              </a:rPr>
              <a:t>despacho de mínimo costo </a:t>
            </a:r>
            <a:r>
              <a:rPr lang="es-MX" sz="1200" dirty="0">
                <a:latin typeface="Soberana Sans" pitchFamily="50" charset="0"/>
              </a:rPr>
              <a:t>para las Unidades de Central Eléctrica en el MDA.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es-MX" sz="1200" dirty="0">
                <a:latin typeface="Soberana Sans" pitchFamily="50" charset="0"/>
              </a:rPr>
              <a:t>Se genera el Programa de Despacho para el siguiente día.</a:t>
            </a:r>
          </a:p>
        </p:txBody>
      </p:sp>
      <p:sp>
        <p:nvSpPr>
          <p:cNvPr id="59" name="8 Marcador de contenido"/>
          <p:cNvSpPr txBox="1">
            <a:spLocks/>
          </p:cNvSpPr>
          <p:nvPr/>
        </p:nvSpPr>
        <p:spPr>
          <a:xfrm>
            <a:off x="7846333" y="1900864"/>
            <a:ext cx="3015718" cy="3071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b="1" u="sng" dirty="0">
                <a:latin typeface="Soberana Sans" pitchFamily="50" charset="0"/>
              </a:rPr>
              <a:t>Mercado de Tiempo Real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7353299" y="2421510"/>
            <a:ext cx="4596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>
                <a:latin typeface="Soberana Sans" pitchFamily="50" charset="0"/>
              </a:rPr>
              <a:t>El MTR ajusta las diferencias que puedan existir entre las ofertas en el MDA y las condiciones del mercado en tiempo real. Algunas causas de diferencias pueden ser:</a:t>
            </a:r>
          </a:p>
          <a:p>
            <a:pPr algn="just"/>
            <a:endParaRPr lang="es-MX" sz="1200" dirty="0">
              <a:latin typeface="Soberana Sans" pitchFamily="50" charset="0"/>
            </a:endParaRP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Desviaciones entre demanda pronosticada y demanda real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Condiciones climatológicas que impactan en la generación de Centrales Eléctricas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Restricciones en la disponibilidad de combustibles</a:t>
            </a:r>
          </a:p>
          <a:p>
            <a:pPr marL="171450" indent="-171450" algn="just">
              <a:buFontTx/>
              <a:buChar char="-"/>
            </a:pPr>
            <a:r>
              <a:rPr lang="es-MX" sz="1200" dirty="0">
                <a:latin typeface="Soberana Sans" pitchFamily="50" charset="0"/>
              </a:rPr>
              <a:t>Salidas inesperadas de Unidades Eléctricas.</a:t>
            </a:r>
          </a:p>
          <a:p>
            <a:pPr marL="171450" indent="-171450" algn="just">
              <a:buFontTx/>
              <a:buChar char="-"/>
            </a:pPr>
            <a:endParaRPr lang="es-MX" sz="1200" dirty="0">
              <a:latin typeface="Soberana Sans" pitchFamily="50" charset="0"/>
            </a:endParaRPr>
          </a:p>
        </p:txBody>
      </p:sp>
      <p:sp>
        <p:nvSpPr>
          <p:cNvPr id="3" name="Flecha a la derecha con bandas 2"/>
          <p:cNvSpPr/>
          <p:nvPr/>
        </p:nvSpPr>
        <p:spPr>
          <a:xfrm>
            <a:off x="3003674" y="3111867"/>
            <a:ext cx="809625" cy="484873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8 Marcador de contenido"/>
          <p:cNvSpPr txBox="1">
            <a:spLocks/>
          </p:cNvSpPr>
          <p:nvPr/>
        </p:nvSpPr>
        <p:spPr>
          <a:xfrm>
            <a:off x="1683658" y="1690790"/>
            <a:ext cx="3015718" cy="3071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MX" sz="1600" b="1" u="sng" dirty="0">
                <a:latin typeface="Soberana Sans" pitchFamily="50" charset="0"/>
              </a:rPr>
              <a:t>Mercado de Día en Adelanto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/>
          <a:srcRect l="13000" r="3846"/>
          <a:stretch/>
        </p:blipFill>
        <p:spPr>
          <a:xfrm>
            <a:off x="504513" y="5095357"/>
            <a:ext cx="2687004" cy="1489779"/>
          </a:xfrm>
          <a:prstGeom prst="rect">
            <a:avLst/>
          </a:prstGeom>
        </p:spPr>
      </p:pic>
      <p:pic>
        <p:nvPicPr>
          <p:cNvPr id="1026" name="Picture 2" descr="Resultado de imagen para optimizaciÃ³n CEN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658" y="4490028"/>
            <a:ext cx="6416592" cy="225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brir llave 15"/>
          <p:cNvSpPr/>
          <p:nvPr/>
        </p:nvSpPr>
        <p:spPr>
          <a:xfrm rot="16200000">
            <a:off x="1563947" y="3437077"/>
            <a:ext cx="287702" cy="2801302"/>
          </a:xfrm>
          <a:prstGeom prst="leftBrace">
            <a:avLst/>
          </a:prstGeom>
          <a:noFill/>
          <a:ln w="222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00B050"/>
              </a:solidFill>
            </a:endParaRPr>
          </a:p>
        </p:txBody>
      </p:sp>
      <p:sp>
        <p:nvSpPr>
          <p:cNvPr id="48" name="Flecha a la derecha con bandas 47"/>
          <p:cNvSpPr/>
          <p:nvPr/>
        </p:nvSpPr>
        <p:spPr>
          <a:xfrm>
            <a:off x="6548437" y="3144973"/>
            <a:ext cx="809625" cy="484873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98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5" name="6 CuadroTexto">
            <a:extLst>
              <a:ext uri="{FF2B5EF4-FFF2-40B4-BE49-F238E27FC236}">
                <a16:creationId xmlns:a16="http://schemas.microsoft.com/office/drawing/2014/main" id="{BDB03D93-E929-4713-815D-14C0314BF07E}"/>
              </a:ext>
            </a:extLst>
          </p:cNvPr>
          <p:cNvSpPr txBox="1"/>
          <p:nvPr/>
        </p:nvSpPr>
        <p:spPr>
          <a:xfrm>
            <a:off x="5051756" y="180220"/>
            <a:ext cx="6911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s-MX" sz="2400" b="1" dirty="0">
                <a:latin typeface="Soberana Titular" pitchFamily="50" charset="0"/>
              </a:rPr>
              <a:t>Mercado de Energía de Corto Plazo y Despacho Económico</a:t>
            </a: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2484DDF3-90EE-4A15-BBEC-BFB3F4B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s-MX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251927" y="1894114"/>
            <a:ext cx="6774024" cy="4873585"/>
            <a:chOff x="1025641" y="2065551"/>
            <a:chExt cx="5225109" cy="4608610"/>
          </a:xfrm>
        </p:grpSpPr>
        <p:pic>
          <p:nvPicPr>
            <p:cNvPr id="15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486" r="12518" b="-1"/>
            <a:stretch/>
          </p:blipFill>
          <p:spPr bwMode="auto">
            <a:xfrm>
              <a:off x="1025641" y="2395817"/>
              <a:ext cx="5225109" cy="4278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" name="19 Grupo"/>
            <p:cNvGrpSpPr/>
            <p:nvPr/>
          </p:nvGrpSpPr>
          <p:grpSpPr>
            <a:xfrm>
              <a:off x="1929804" y="2403980"/>
              <a:ext cx="3567505" cy="3726015"/>
              <a:chOff x="1593206" y="2294918"/>
              <a:chExt cx="3459384" cy="3545644"/>
            </a:xfrm>
          </p:grpSpPr>
          <p:sp>
            <p:nvSpPr>
              <p:cNvPr id="17" name="20 Rectángulo"/>
              <p:cNvSpPr/>
              <p:nvPr/>
            </p:nvSpPr>
            <p:spPr>
              <a:xfrm>
                <a:off x="1593206" y="2294918"/>
                <a:ext cx="684000" cy="3528392"/>
              </a:xfrm>
              <a:prstGeom prst="rect">
                <a:avLst/>
              </a:prstGeom>
              <a:solidFill>
                <a:srgbClr val="FF99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360000" rIns="0" bIns="360000" rtlCol="0" anchor="ctr"/>
              <a:lstStyle/>
              <a:p>
                <a:pPr algn="ctr"/>
                <a:r>
                  <a:rPr lang="es-MX" sz="1200" dirty="0" smtClean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Energías </a:t>
                </a:r>
                <a:r>
                  <a:rPr lang="es-MX" sz="12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Renovables</a:t>
                </a:r>
              </a:p>
            </p:txBody>
          </p:sp>
          <p:sp>
            <p:nvSpPr>
              <p:cNvPr id="18" name="21 Rectángulo"/>
              <p:cNvSpPr/>
              <p:nvPr/>
            </p:nvSpPr>
            <p:spPr>
              <a:xfrm>
                <a:off x="2287408" y="2303544"/>
                <a:ext cx="180000" cy="3528392"/>
              </a:xfrm>
              <a:prstGeom prst="rect">
                <a:avLst/>
              </a:prstGeom>
              <a:solidFill>
                <a:schemeClr val="bg1">
                  <a:lumMod val="65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Nuclear</a:t>
                </a:r>
              </a:p>
            </p:txBody>
          </p:sp>
          <p:sp>
            <p:nvSpPr>
              <p:cNvPr id="19" name="22 Rectángulo"/>
              <p:cNvSpPr/>
              <p:nvPr/>
            </p:nvSpPr>
            <p:spPr>
              <a:xfrm>
                <a:off x="3086895" y="2299574"/>
                <a:ext cx="882978" cy="3528392"/>
              </a:xfrm>
              <a:prstGeom prst="rect">
                <a:avLst/>
              </a:prstGeom>
              <a:solidFill>
                <a:srgbClr val="0070C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Ciclo Combinado</a:t>
                </a:r>
              </a:p>
            </p:txBody>
          </p:sp>
          <p:sp>
            <p:nvSpPr>
              <p:cNvPr id="20" name="23 Rectángulo"/>
              <p:cNvSpPr/>
              <p:nvPr/>
            </p:nvSpPr>
            <p:spPr>
              <a:xfrm>
                <a:off x="3969873" y="2303544"/>
                <a:ext cx="650669" cy="3528392"/>
              </a:xfrm>
              <a:prstGeom prst="rect">
                <a:avLst/>
              </a:prstGeom>
              <a:solidFill>
                <a:srgbClr val="00B0F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Termoeléctrica Convencional</a:t>
                </a:r>
              </a:p>
            </p:txBody>
          </p:sp>
          <p:sp>
            <p:nvSpPr>
              <p:cNvPr id="21" name="24 Rectángulo"/>
              <p:cNvSpPr/>
              <p:nvPr/>
            </p:nvSpPr>
            <p:spPr>
              <a:xfrm>
                <a:off x="4620542" y="2312170"/>
                <a:ext cx="432048" cy="3528392"/>
              </a:xfrm>
              <a:prstGeom prst="rect">
                <a:avLst/>
              </a:prstGeom>
              <a:solidFill>
                <a:srgbClr val="00206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es-MX" sz="1100" dirty="0" err="1">
                    <a:solidFill>
                      <a:schemeClr val="tx1"/>
                    </a:solidFill>
                    <a:latin typeface="Cambria" panose="02040503050406030204" pitchFamily="18" charset="0"/>
                  </a:rPr>
                  <a:t>Turbogas</a:t>
                </a:r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– </a:t>
                </a:r>
                <a:r>
                  <a:rPr lang="es-MX" sz="1100" dirty="0" err="1">
                    <a:solidFill>
                      <a:schemeClr val="tx1"/>
                    </a:solidFill>
                    <a:latin typeface="Cambria" panose="02040503050406030204" pitchFamily="18" charset="0"/>
                  </a:rPr>
                  <a:t>Diesel</a:t>
                </a:r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 &amp; </a:t>
                </a:r>
                <a:r>
                  <a:rPr lang="es-MX" sz="1100" dirty="0" err="1">
                    <a:solidFill>
                      <a:schemeClr val="tx1"/>
                    </a:solidFill>
                    <a:latin typeface="Cambria" panose="02040503050406030204" pitchFamily="18" charset="0"/>
                  </a:rPr>
                  <a:t>Combustoleo</a:t>
                </a:r>
                <a:endParaRPr lang="es-MX" sz="1100" dirty="0">
                  <a:solidFill>
                    <a:schemeClr val="tx1"/>
                  </a:solidFill>
                  <a:latin typeface="Cambria" panose="02040503050406030204" pitchFamily="18" charset="0"/>
                </a:endParaRPr>
              </a:p>
            </p:txBody>
          </p:sp>
          <p:sp>
            <p:nvSpPr>
              <p:cNvPr id="22" name="25 Rectángulo"/>
              <p:cNvSpPr/>
              <p:nvPr/>
            </p:nvSpPr>
            <p:spPr>
              <a:xfrm>
                <a:off x="2467409" y="2303544"/>
                <a:ext cx="607786" cy="3528392"/>
              </a:xfrm>
              <a:prstGeom prst="rect">
                <a:avLst/>
              </a:prstGeom>
              <a:solidFill>
                <a:srgbClr val="FFC000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es-MX" sz="1100" dirty="0">
                    <a:solidFill>
                      <a:schemeClr val="tx1"/>
                    </a:solidFill>
                    <a:latin typeface="Cambria" panose="02040503050406030204" pitchFamily="18" charset="0"/>
                  </a:rPr>
                  <a:t>Hidroeléctrica</a:t>
                </a:r>
              </a:p>
            </p:txBody>
          </p:sp>
        </p:grpSp>
        <p:sp>
          <p:nvSpPr>
            <p:cNvPr id="24" name="2 Marcador de texto"/>
            <p:cNvSpPr txBox="1">
              <a:spLocks/>
            </p:cNvSpPr>
            <p:nvPr/>
          </p:nvSpPr>
          <p:spPr>
            <a:xfrm>
              <a:off x="1282651" y="2065551"/>
              <a:ext cx="4884787" cy="639910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s-MX" sz="1600" b="1" dirty="0"/>
                <a:t>Ofertas de Venta en condiciones de verano, 2018</a:t>
              </a:r>
            </a:p>
          </p:txBody>
        </p:sp>
      </p:grpSp>
      <p:sp>
        <p:nvSpPr>
          <p:cNvPr id="26" name="Rectángulo 25">
            <a:extLst>
              <a:ext uri="{FF2B5EF4-FFF2-40B4-BE49-F238E27FC236}">
                <a16:creationId xmlns:a16="http://schemas.microsoft.com/office/drawing/2014/main" id="{232BF6C7-9416-4CF7-BB67-6E12EAC23B7E}"/>
              </a:ext>
            </a:extLst>
          </p:cNvPr>
          <p:cNvSpPr/>
          <p:nvPr/>
        </p:nvSpPr>
        <p:spPr>
          <a:xfrm>
            <a:off x="348711" y="988574"/>
            <a:ext cx="11214056" cy="769441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marL="285750" lvl="1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El CENACE realiza el despacho de generación </a:t>
            </a:r>
            <a:r>
              <a:rPr lang="es-MX" sz="1700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de la tecnología más barata a la más cara. </a:t>
            </a:r>
            <a:endParaRPr lang="es-MX" sz="1700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lvl="1" indent="-285750" algn="just"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El despacho económico asigna la </a:t>
            </a:r>
            <a:r>
              <a:rPr lang="es-MX" sz="1700" b="1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combinación óptima de tecnologías</a:t>
            </a: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 para atender una demanda dada.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5955739" y="3188030"/>
                <a:ext cx="5923850" cy="11079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𝑷𝒓𝒆𝒄𝒊𝒐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𝑴𝒂𝒓𝒈𝒊𝒏𝒂𝒍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𝑳𝒐𝒄𝒂𝒍</m:t>
                      </m:r>
                      <m:r>
                        <a:rPr lang="es-MX" b="0" i="1" smtClean="0">
                          <a:latin typeface="Cambria Math" panose="02040503050406030204" pitchFamily="18" charset="0"/>
                        </a:rPr>
                        <m:t>    =</m:t>
                      </m:r>
                    </m:oMath>
                  </m:oMathPara>
                </a14:m>
                <a:endParaRPr lang="es-MX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𝑬𝒏𝒆𝒓𝒈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í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s-MX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s-MX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𝑪𝒐𝒏𝒈𝒆𝒔𝒕𝒊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s-MX" b="1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es-MX" b="1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𝑷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𝒓𝒅𝒊𝒅𝒂𝒔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𝑻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é</m:t>
                      </m:r>
                      <m:r>
                        <a:rPr lang="es-MX" b="1" i="1" smtClean="0">
                          <a:latin typeface="Cambria Math" panose="02040503050406030204" pitchFamily="18" charset="0"/>
                        </a:rPr>
                        <m:t>𝒄𝒏𝒊𝒄𝒂𝒔</m:t>
                      </m:r>
                    </m:oMath>
                  </m:oMathPara>
                </a14:m>
                <a:endParaRPr lang="es-MX" b="1" dirty="0">
                  <a:latin typeface="Soberana Sans" panose="02000000000000000000" pitchFamily="50" charset="0"/>
                </a:endParaRPr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5739" y="3188030"/>
                <a:ext cx="5923850" cy="1107996"/>
              </a:xfrm>
              <a:prstGeom prst="rect">
                <a:avLst/>
              </a:prstGeom>
              <a:blipFill rotWithShape="1">
                <a:blip r:embed="rId4"/>
                <a:stretch>
                  <a:fillRect t="-1099" b="-2198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29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5" name="6 CuadroTexto">
            <a:extLst>
              <a:ext uri="{FF2B5EF4-FFF2-40B4-BE49-F238E27FC236}">
                <a16:creationId xmlns:a16="http://schemas.microsoft.com/office/drawing/2014/main" id="{BDB03D93-E929-4713-815D-14C0314BF07E}"/>
              </a:ext>
            </a:extLst>
          </p:cNvPr>
          <p:cNvSpPr txBox="1"/>
          <p:nvPr/>
        </p:nvSpPr>
        <p:spPr>
          <a:xfrm>
            <a:off x="4521758" y="180220"/>
            <a:ext cx="7441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s-MX" sz="2400" b="1" dirty="0">
                <a:latin typeface="Soberana Titular" pitchFamily="50" charset="0"/>
              </a:rPr>
              <a:t>Mercado de Energía de Corto Plazo y Despacho Económico</a:t>
            </a: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2484DDF3-90EE-4A15-BBEC-BFB3F4B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s-MX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37 Rectángulo"/>
          <p:cNvSpPr/>
          <p:nvPr/>
        </p:nvSpPr>
        <p:spPr>
          <a:xfrm>
            <a:off x="309811" y="933822"/>
            <a:ext cx="65527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MX" sz="2000" b="1" u="sng" dirty="0">
                <a:cs typeface="Times New Roman" pitchFamily="18" charset="0"/>
              </a:rPr>
              <a:t>Demanda y despacho de unidades por hora</a:t>
            </a: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6" y="1301469"/>
            <a:ext cx="7023100" cy="3194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4983435"/>
            <a:ext cx="6618287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40 Rectángulo"/>
          <p:cNvSpPr/>
          <p:nvPr/>
        </p:nvSpPr>
        <p:spPr>
          <a:xfrm>
            <a:off x="309811" y="4509120"/>
            <a:ext cx="4248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MX" sz="2000" b="1" u="sng" dirty="0">
                <a:cs typeface="Times New Roman" pitchFamily="18" charset="0"/>
              </a:rPr>
              <a:t>Costo Marginal de Energía</a:t>
            </a:r>
          </a:p>
        </p:txBody>
      </p:sp>
      <p:sp>
        <p:nvSpPr>
          <p:cNvPr id="14" name="42 CuadroTexto"/>
          <p:cNvSpPr txBox="1"/>
          <p:nvPr/>
        </p:nvSpPr>
        <p:spPr>
          <a:xfrm>
            <a:off x="5557241" y="5058092"/>
            <a:ext cx="1558593" cy="442035"/>
          </a:xfrm>
          <a:prstGeom prst="rect">
            <a:avLst/>
          </a:prstGeom>
          <a:solidFill>
            <a:srgbClr val="FF0000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r>
              <a:rPr lang="es-MX" sz="1200"/>
              <a:t>Combustión Interna y Turbogás en el margen</a:t>
            </a:r>
            <a:endParaRPr lang="es-MX" sz="1200" dirty="0"/>
          </a:p>
        </p:txBody>
      </p:sp>
      <p:sp>
        <p:nvSpPr>
          <p:cNvPr id="15" name="43 CuadroTexto"/>
          <p:cNvSpPr txBox="1"/>
          <p:nvPr/>
        </p:nvSpPr>
        <p:spPr>
          <a:xfrm>
            <a:off x="5557240" y="6087501"/>
            <a:ext cx="1558777" cy="442035"/>
          </a:xfrm>
          <a:prstGeom prst="rect">
            <a:avLst/>
          </a:prstGeom>
          <a:solidFill>
            <a:srgbClr val="92D050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000" rIns="36000" bIns="36000" rtlCol="0">
            <a:spAutoFit/>
          </a:bodyPr>
          <a:lstStyle/>
          <a:p>
            <a:r>
              <a:rPr lang="es-MX" sz="1200"/>
              <a:t>Ciclo Combinado en el margen</a:t>
            </a:r>
            <a:endParaRPr lang="es-MX" sz="1200" dirty="0"/>
          </a:p>
        </p:txBody>
      </p:sp>
      <p:sp>
        <p:nvSpPr>
          <p:cNvPr id="16" name="44 Abrir llave"/>
          <p:cNvSpPr/>
          <p:nvPr/>
        </p:nvSpPr>
        <p:spPr>
          <a:xfrm rot="5400000">
            <a:off x="4255800" y="4995178"/>
            <a:ext cx="159011" cy="478448"/>
          </a:xfrm>
          <a:prstGeom prst="leftBrace">
            <a:avLst/>
          </a:prstGeom>
          <a:ln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45 Abrir llave"/>
          <p:cNvSpPr/>
          <p:nvPr/>
        </p:nvSpPr>
        <p:spPr>
          <a:xfrm rot="16200000">
            <a:off x="3137476" y="6134502"/>
            <a:ext cx="159012" cy="648072"/>
          </a:xfrm>
          <a:prstGeom prst="leftBrace">
            <a:avLst/>
          </a:prstGeom>
          <a:ln/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9" name="46 Conector recto de flecha"/>
          <p:cNvCxnSpPr/>
          <p:nvPr/>
        </p:nvCxnSpPr>
        <p:spPr>
          <a:xfrm flipH="1">
            <a:off x="4693147" y="5058092"/>
            <a:ext cx="864093" cy="1763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47 Conector recto de flecha"/>
          <p:cNvCxnSpPr/>
          <p:nvPr/>
        </p:nvCxnSpPr>
        <p:spPr>
          <a:xfrm flipH="1" flipV="1">
            <a:off x="3685034" y="6458537"/>
            <a:ext cx="1872207" cy="70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32BF6C7-9416-4CF7-BB67-6E12EAC23B7E}"/>
              </a:ext>
            </a:extLst>
          </p:cNvPr>
          <p:cNvSpPr/>
          <p:nvPr/>
        </p:nvSpPr>
        <p:spPr>
          <a:xfrm>
            <a:off x="7877175" y="1597461"/>
            <a:ext cx="3752850" cy="401648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marL="285750" lvl="1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Las centrales generadoras son despachadas en función de su costo de operación y disponibilidad.</a:t>
            </a:r>
          </a:p>
          <a:p>
            <a:pPr marL="0" lvl="1" algn="just">
              <a:buClr>
                <a:srgbClr val="C00000"/>
              </a:buClr>
            </a:pPr>
            <a:endParaRPr lang="es-MX" sz="1700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lvl="1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La demanda base es atendida con la generación más barata, en tanto que las horas de mayor demanda requieren el uso de centrales más costosas.</a:t>
            </a:r>
          </a:p>
          <a:p>
            <a:pPr marL="285750" lvl="1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endParaRPr lang="es-MX" sz="1700" dirty="0">
              <a:solidFill>
                <a:prstClr val="black"/>
              </a:solidFill>
              <a:latin typeface="Soberana Sans" panose="02000000000000000000" pitchFamily="50" charset="0"/>
              <a:cs typeface="Arial" panose="020B0604020202020204" pitchFamily="34" charset="0"/>
            </a:endParaRPr>
          </a:p>
          <a:p>
            <a:pPr marL="285750" lvl="1" indent="-285750"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Existe una </a:t>
            </a:r>
            <a:r>
              <a:rPr lang="es-MX" sz="1700" dirty="0" smtClean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correlación directa </a:t>
            </a:r>
            <a:r>
              <a:rPr lang="es-MX" sz="1700" dirty="0">
                <a:solidFill>
                  <a:prstClr val="black"/>
                </a:solidFill>
                <a:latin typeface="Soberana Sans" panose="02000000000000000000" pitchFamily="50" charset="0"/>
                <a:cs typeface="Arial" panose="020B0604020202020204" pitchFamily="34" charset="0"/>
              </a:rPr>
              <a:t>entre la magnitud del costo marginal de generación y el tipo de centrales que se despachan.</a:t>
            </a:r>
          </a:p>
        </p:txBody>
      </p:sp>
    </p:spTree>
    <p:extLst>
      <p:ext uri="{BB962C8B-B14F-4D97-AF65-F5344CB8AC3E}">
        <p14:creationId xmlns:p14="http://schemas.microsoft.com/office/powerpoint/2010/main" val="266257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8" y="121898"/>
            <a:ext cx="2093583" cy="662094"/>
          </a:xfrm>
          <a:prstGeom prst="rect">
            <a:avLst/>
          </a:prstGeom>
        </p:spPr>
      </p:pic>
      <p:sp>
        <p:nvSpPr>
          <p:cNvPr id="5" name="6 CuadroTexto">
            <a:extLst>
              <a:ext uri="{FF2B5EF4-FFF2-40B4-BE49-F238E27FC236}">
                <a16:creationId xmlns:a16="http://schemas.microsoft.com/office/drawing/2014/main" id="{BDB03D93-E929-4713-815D-14C0314BF07E}"/>
              </a:ext>
            </a:extLst>
          </p:cNvPr>
          <p:cNvSpPr txBox="1"/>
          <p:nvPr/>
        </p:nvSpPr>
        <p:spPr>
          <a:xfrm>
            <a:off x="2734887" y="180220"/>
            <a:ext cx="9228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defRPr/>
            </a:pPr>
            <a:r>
              <a:rPr lang="es-MX" sz="2400" b="1" dirty="0">
                <a:latin typeface="Soberana Titular" pitchFamily="50" charset="0"/>
              </a:rPr>
              <a:t>Precios Marginales Locales en el SEN</a:t>
            </a:r>
          </a:p>
        </p:txBody>
      </p:sp>
      <p:sp>
        <p:nvSpPr>
          <p:cNvPr id="8" name="1 Marcador de número de diapositiva">
            <a:extLst>
              <a:ext uri="{FF2B5EF4-FFF2-40B4-BE49-F238E27FC236}">
                <a16:creationId xmlns:a16="http://schemas.microsoft.com/office/drawing/2014/main" id="{2484DDF3-90EE-4A15-BBEC-BFB3F4BC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9689" y="6402574"/>
            <a:ext cx="2844800" cy="365125"/>
          </a:xfrm>
        </p:spPr>
        <p:txBody>
          <a:bodyPr/>
          <a:lstStyle/>
          <a:p>
            <a:fld id="{9F50B3BD-96C4-491F-B9AF-A33AF079A4D1}" type="slidenum">
              <a:rPr lang="es-MX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s-MX" dirty="0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ángulo 81">
            <a:extLst>
              <a:ext uri="{FF2B5EF4-FFF2-40B4-BE49-F238E27FC236}">
                <a16:creationId xmlns:a16="http://schemas.microsoft.com/office/drawing/2014/main" id="{A6CFEF6F-5247-41A7-AFEE-3857B1400A45}"/>
              </a:ext>
            </a:extLst>
          </p:cNvPr>
          <p:cNvSpPr/>
          <p:nvPr/>
        </p:nvSpPr>
        <p:spPr>
          <a:xfrm>
            <a:off x="264920" y="868243"/>
            <a:ext cx="1125628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08000" algn="just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Los PML a través de las Zonas de Carga del SEN son más bajos en regiones con acceso a generación y combustibles más económicos. </a:t>
            </a:r>
            <a:endParaRPr lang="es-MX" sz="1400" dirty="0" smtClean="0">
              <a:solidFill>
                <a:prstClr val="black"/>
              </a:solidFill>
              <a:latin typeface="Soberana Sans" panose="02000000000000000000" pitchFamily="50" charset="0"/>
              <a:ea typeface="Roboto Condensed" panose="020B0604020202020204" charset="0"/>
              <a:cs typeface="Arial" panose="020B0604020202020204" pitchFamily="34" charset="0"/>
            </a:endParaRPr>
          </a:p>
          <a:p>
            <a:pPr indent="-108000" algn="just">
              <a:buFont typeface="Arial" panose="020B0604020202020204" pitchFamily="34" charset="0"/>
              <a:buChar char="•"/>
            </a:pPr>
            <a:endParaRPr lang="es-MX" sz="1400" dirty="0">
              <a:solidFill>
                <a:prstClr val="black"/>
              </a:solidFill>
              <a:latin typeface="Soberana Sans" panose="02000000000000000000" pitchFamily="50" charset="0"/>
              <a:ea typeface="Roboto Condensed" panose="020B0604020202020204" charset="0"/>
              <a:cs typeface="Arial" panose="020B0604020202020204" pitchFamily="34" charset="0"/>
            </a:endParaRPr>
          </a:p>
          <a:p>
            <a:pPr indent="-108000" algn="just">
              <a:buFont typeface="Arial" panose="020B0604020202020204" pitchFamily="34" charset="0"/>
              <a:buChar char="•"/>
            </a:pPr>
            <a:r>
              <a:rPr lang="es-MX" sz="14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Los PML más bajos del país se encuentran en Baja California (sistema aislado e interconectado con California) y los más altos se encuentran en Baja California Sur (sistema aislado que genera toda su electricidad a partir de combustóleo y diésel).</a:t>
            </a:r>
          </a:p>
        </p:txBody>
      </p:sp>
      <p:sp>
        <p:nvSpPr>
          <p:cNvPr id="37" name="Rectángulo 81">
            <a:extLst>
              <a:ext uri="{FF2B5EF4-FFF2-40B4-BE49-F238E27FC236}">
                <a16:creationId xmlns:a16="http://schemas.microsoft.com/office/drawing/2014/main" id="{A6CFEF6F-5247-41A7-AFEE-3857B1400A45}"/>
              </a:ext>
            </a:extLst>
          </p:cNvPr>
          <p:cNvSpPr/>
          <p:nvPr/>
        </p:nvSpPr>
        <p:spPr>
          <a:xfrm>
            <a:off x="1757217" y="6509016"/>
            <a:ext cx="442842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0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Fuente: </a:t>
            </a:r>
            <a:r>
              <a:rPr lang="es-MX" sz="1000" dirty="0" err="1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Bloomberg</a:t>
            </a:r>
            <a:r>
              <a:rPr lang="es-MX" sz="10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 New Energy </a:t>
            </a:r>
            <a:r>
              <a:rPr lang="es-MX" sz="1000" dirty="0" err="1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Finance</a:t>
            </a:r>
            <a:r>
              <a:rPr lang="es-MX" sz="1000" dirty="0">
                <a:solidFill>
                  <a:prstClr val="black"/>
                </a:solidFill>
                <a:latin typeface="Soberana Sans" panose="02000000000000000000" pitchFamily="50" charset="0"/>
                <a:ea typeface="Roboto Condensed" panose="020B0604020202020204" charset="0"/>
                <a:cs typeface="Arial" panose="020B0604020202020204" pitchFamily="34" charset="0"/>
              </a:rPr>
              <a:t>, 2017. 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1604865" y="2122045"/>
            <a:ext cx="7987003" cy="4348871"/>
            <a:chOff x="1843197" y="1776621"/>
            <a:chExt cx="7502973" cy="4599045"/>
          </a:xfrm>
        </p:grpSpPr>
        <p:grpSp>
          <p:nvGrpSpPr>
            <p:cNvPr id="22" name="Grupo 21">
              <a:extLst>
                <a:ext uri="{FF2B5EF4-FFF2-40B4-BE49-F238E27FC236}">
                  <a16:creationId xmlns:a16="http://schemas.microsoft.com/office/drawing/2014/main" id="{E75C3145-67CA-4CE6-957D-D31F5BAFE96F}"/>
                </a:ext>
              </a:extLst>
            </p:cNvPr>
            <p:cNvGrpSpPr/>
            <p:nvPr/>
          </p:nvGrpSpPr>
          <p:grpSpPr>
            <a:xfrm>
              <a:off x="1843197" y="1776621"/>
              <a:ext cx="7502973" cy="4599045"/>
              <a:chOff x="2800329" y="2144099"/>
              <a:chExt cx="7502973" cy="4599045"/>
            </a:xfrm>
          </p:grpSpPr>
          <p:pic>
            <p:nvPicPr>
              <p:cNvPr id="23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00329" y="2144099"/>
                <a:ext cx="7502973" cy="4599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9 CuadroTexto"/>
              <p:cNvSpPr txBox="1"/>
              <p:nvPr/>
            </p:nvSpPr>
            <p:spPr>
              <a:xfrm>
                <a:off x="7430406" y="2371889"/>
                <a:ext cx="282391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sz="1200" dirty="0" err="1">
                    <a:latin typeface="Soberana Sans" panose="02000000000000000000" pitchFamily="50" charset="0"/>
                  </a:rPr>
                  <a:t>PMLs</a:t>
                </a:r>
                <a:r>
                  <a:rPr lang="es-MX" sz="1200" dirty="0">
                    <a:latin typeface="Soberana Sans" panose="02000000000000000000" pitchFamily="50" charset="0"/>
                  </a:rPr>
                  <a:t> promedio en Zonas de Carga en MDA de Enero 2017 – Mayo 2018.</a:t>
                </a:r>
              </a:p>
            </p:txBody>
          </p:sp>
          <p:sp>
            <p:nvSpPr>
              <p:cNvPr id="29" name="12 Estrella de 5 puntas"/>
              <p:cNvSpPr/>
              <p:nvPr/>
            </p:nvSpPr>
            <p:spPr>
              <a:xfrm>
                <a:off x="3396293" y="2306577"/>
                <a:ext cx="90000" cy="90000"/>
              </a:xfrm>
              <a:prstGeom prst="star5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0" name="13 Estrella de 5 puntas"/>
              <p:cNvSpPr/>
              <p:nvPr/>
            </p:nvSpPr>
            <p:spPr>
              <a:xfrm>
                <a:off x="3213957" y="2261577"/>
                <a:ext cx="90000" cy="90000"/>
              </a:xfrm>
              <a:prstGeom prst="star5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1" name="14 Estrella de 5 puntas"/>
              <p:cNvSpPr/>
              <p:nvPr/>
            </p:nvSpPr>
            <p:spPr>
              <a:xfrm>
                <a:off x="2990801" y="2272736"/>
                <a:ext cx="90000" cy="90000"/>
              </a:xfrm>
              <a:prstGeom prst="star5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2" name="15 Estrella de 5 puntas"/>
              <p:cNvSpPr/>
              <p:nvPr/>
            </p:nvSpPr>
            <p:spPr>
              <a:xfrm>
                <a:off x="3128116" y="2544438"/>
                <a:ext cx="90000" cy="90000"/>
              </a:xfrm>
              <a:prstGeom prst="star5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3" name="Elipse 32">
                <a:extLst>
                  <a:ext uri="{FF2B5EF4-FFF2-40B4-BE49-F238E27FC236}">
                    <a16:creationId xmlns:a16="http://schemas.microsoft.com/office/drawing/2014/main" id="{2B9ADCFD-3BAC-4FE0-ABFA-4C04D87F4A2A}"/>
                  </a:ext>
                </a:extLst>
              </p:cNvPr>
              <p:cNvSpPr/>
              <p:nvPr/>
            </p:nvSpPr>
            <p:spPr>
              <a:xfrm>
                <a:off x="3703899" y="4462010"/>
                <a:ext cx="544010" cy="48507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4" name="Elipse 33">
                <a:extLst>
                  <a:ext uri="{FF2B5EF4-FFF2-40B4-BE49-F238E27FC236}">
                    <a16:creationId xmlns:a16="http://schemas.microsoft.com/office/drawing/2014/main" id="{64CBAFB3-58E5-486C-8B5A-6037FED9BBFA}"/>
                  </a:ext>
                </a:extLst>
              </p:cNvPr>
              <p:cNvSpPr/>
              <p:nvPr/>
            </p:nvSpPr>
            <p:spPr>
              <a:xfrm>
                <a:off x="7405870" y="3861897"/>
                <a:ext cx="544010" cy="48507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35" name="Elipse 34">
                <a:extLst>
                  <a:ext uri="{FF2B5EF4-FFF2-40B4-BE49-F238E27FC236}">
                    <a16:creationId xmlns:a16="http://schemas.microsoft.com/office/drawing/2014/main" id="{EFDB462A-8608-42C8-930E-567C3D669FEB}"/>
                  </a:ext>
                </a:extLst>
              </p:cNvPr>
              <p:cNvSpPr/>
              <p:nvPr/>
            </p:nvSpPr>
            <p:spPr>
              <a:xfrm>
                <a:off x="7558270" y="4014297"/>
                <a:ext cx="544010" cy="48507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36" name="Conector recto de flecha 35">
                <a:extLst>
                  <a:ext uri="{FF2B5EF4-FFF2-40B4-BE49-F238E27FC236}">
                    <a16:creationId xmlns:a16="http://schemas.microsoft.com/office/drawing/2014/main" id="{4F6F44B1-87C7-4C50-B5C8-4181E2346DB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59469" y="3507135"/>
                <a:ext cx="570806" cy="388126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" name="1 CuadroTexto"/>
            <p:cNvSpPr txBox="1"/>
            <p:nvPr/>
          </p:nvSpPr>
          <p:spPr>
            <a:xfrm>
              <a:off x="6489603" y="2624685"/>
              <a:ext cx="684000" cy="252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18000" tIns="18000" rIns="18000" bIns="18000" rtlCol="0" anchor="ctr" anchorCtr="0">
              <a:spAutoFit/>
            </a:bodyPr>
            <a:lstStyle/>
            <a:p>
              <a:pPr algn="ctr"/>
              <a:r>
                <a:rPr lang="es-MX" sz="1000" b="1" dirty="0">
                  <a:latin typeface="Arial Narrow" panose="020B0606020202030204" pitchFamily="34" charset="0"/>
                </a:rPr>
                <a:t>50 USD/MWh</a:t>
              </a:r>
            </a:p>
          </p:txBody>
        </p:sp>
        <p:sp>
          <p:nvSpPr>
            <p:cNvPr id="19" name="18 CuadroTexto"/>
            <p:cNvSpPr txBox="1"/>
            <p:nvPr/>
          </p:nvSpPr>
          <p:spPr>
            <a:xfrm>
              <a:off x="8601437" y="2623044"/>
              <a:ext cx="684000" cy="252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18000" tIns="18000" rIns="18000" bIns="18000" rtlCol="0" anchor="ctr" anchorCtr="0">
              <a:spAutoFit/>
            </a:bodyPr>
            <a:lstStyle/>
            <a:p>
              <a:pPr algn="ctr"/>
              <a:r>
                <a:rPr lang="es-MX" sz="1000" b="1" dirty="0">
                  <a:latin typeface="Arial Narrow" panose="020B0606020202030204" pitchFamily="34" charset="0"/>
                </a:rPr>
                <a:t>90 USD/MWh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3042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5507</TotalTime>
  <Words>755</Words>
  <Application>Microsoft Office PowerPoint</Application>
  <PresentationFormat>Panorámica</PresentationFormat>
  <Paragraphs>113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20" baseType="lpstr">
      <vt:lpstr>MS PGothic</vt:lpstr>
      <vt:lpstr>Arial</vt:lpstr>
      <vt:lpstr>Arial Narrow</vt:lpstr>
      <vt:lpstr>Calibri</vt:lpstr>
      <vt:lpstr>Calibri Light</vt:lpstr>
      <vt:lpstr>Cambria</vt:lpstr>
      <vt:lpstr>Cambria Math</vt:lpstr>
      <vt:lpstr>Roboto Condensed</vt:lpstr>
      <vt:lpstr>Soberana Sans</vt:lpstr>
      <vt:lpstr>Soberana Titular</vt:lpstr>
      <vt:lpstr>Times New Roman</vt:lpstr>
      <vt:lpstr>Wingdings</vt:lpstr>
      <vt:lpstr>Tema de Office</vt:lpstr>
      <vt:lpstr>Optimización de la industria eléctrica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Josue Sanchez Bermudez</dc:creator>
  <cp:lastModifiedBy>Gumersindo Cue Aguilar</cp:lastModifiedBy>
  <cp:revision>251</cp:revision>
  <dcterms:created xsi:type="dcterms:W3CDTF">2018-08-09T00:52:12Z</dcterms:created>
  <dcterms:modified xsi:type="dcterms:W3CDTF">2018-09-21T00:26:49Z</dcterms:modified>
</cp:coreProperties>
</file>